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3"/>
  </p:notesMasterIdLst>
  <p:sldIdLst>
    <p:sldId id="290" r:id="rId2"/>
    <p:sldId id="291" r:id="rId3"/>
    <p:sldId id="292" r:id="rId4"/>
    <p:sldId id="293" r:id="rId5"/>
    <p:sldId id="294" r:id="rId6"/>
    <p:sldId id="295" r:id="rId7"/>
    <p:sldId id="298" r:id="rId8"/>
    <p:sldId id="297" r:id="rId9"/>
    <p:sldId id="299" r:id="rId10"/>
    <p:sldId id="300" r:id="rId11"/>
    <p:sldId id="302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94683" autoAdjust="0"/>
  </p:normalViewPr>
  <p:slideViewPr>
    <p:cSldViewPr>
      <p:cViewPr varScale="1">
        <p:scale>
          <a:sx n="104" d="100"/>
          <a:sy n="104" d="100"/>
        </p:scale>
        <p:origin x="49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4918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0" name="Google Shape;73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Контакты КДИ и ККД (может в виде визиток, может просто в виде текста…)</a:t>
            </a:r>
            <a:endParaRPr/>
          </a:p>
        </p:txBody>
      </p:sp>
      <p:sp>
        <p:nvSpPr>
          <p:cNvPr id="731" name="Google Shape;73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62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Celestia-R1---OverlayTitle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971799" y="1473200"/>
            <a:ext cx="5398295" cy="181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971799" y="3289300"/>
            <a:ext cx="5398295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350" cap="none">
                <a:solidFill>
                  <a:schemeClr val="lt1"/>
                </a:solidFill>
              </a:defRPr>
            </a:lvl1pPr>
            <a:lvl2pPr lvl="1" algn="ctr">
              <a:spcBef>
                <a:spcPts val="75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75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75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75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75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75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75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750"/>
              </a:spcBef>
              <a:spcAft>
                <a:spcPts val="75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699419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2971799" y="4402932"/>
            <a:ext cx="3670469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956719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51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анорамная фотография с подписью">
  <p:cSld name="Панорамная фотография с подписью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514351" y="3549649"/>
            <a:ext cx="759857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>
            <a:spLocks noGrp="1"/>
          </p:cNvSpPr>
          <p:nvPr>
            <p:ph type="pic" idx="2"/>
          </p:nvPr>
        </p:nvSpPr>
        <p:spPr>
          <a:xfrm>
            <a:off x="1028701" y="699084"/>
            <a:ext cx="6569870" cy="2373732"/>
          </a:xfrm>
          <a:prstGeom prst="roundRect">
            <a:avLst>
              <a:gd name="adj" fmla="val 43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>
            <a:off x="514351" y="3974702"/>
            <a:ext cx="7598570" cy="37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2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70" cy="234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1"/>
          </p:nvPr>
        </p:nvSpPr>
        <p:spPr>
          <a:xfrm>
            <a:off x="514350" y="3257550"/>
            <a:ext cx="7598571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500">
                <a:solidFill>
                  <a:schemeClr val="lt1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>
                <a:solidFill>
                  <a:schemeClr val="lt1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40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9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/>
        </p:nvSpPr>
        <p:spPr>
          <a:xfrm>
            <a:off x="7678400" y="2057400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 Light"/>
              <a:buNone/>
            </a:pPr>
            <a:r>
              <a:rPr lang="ru-RU" sz="6000" b="0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”</a:t>
            </a:r>
            <a:endParaRPr sz="1050"/>
          </a:p>
        </p:txBody>
      </p:sp>
      <p:sp>
        <p:nvSpPr>
          <p:cNvPr id="98" name="Google Shape;98;p13"/>
          <p:cNvSpPr txBox="1"/>
          <p:nvPr/>
        </p:nvSpPr>
        <p:spPr>
          <a:xfrm>
            <a:off x="366206" y="617503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 Light"/>
              <a:buNone/>
            </a:pPr>
            <a:r>
              <a:rPr lang="ru-RU" sz="6000" b="0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</a:t>
            </a:r>
            <a:endParaRPr sz="1050"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744201" y="457201"/>
            <a:ext cx="71627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823406" y="2514600"/>
            <a:ext cx="7004388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800"/>
              <a:buFont typeface="Montserrat Light"/>
              <a:buNone/>
              <a:defRPr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600"/>
              <a:buFont typeface="Montserrat Light"/>
              <a:buNone/>
              <a:defRPr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400"/>
              <a:buFont typeface="Montserrat Light"/>
              <a:buNone/>
              <a:defRPr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200"/>
              <a:buFont typeface="Montserrat Light"/>
              <a:buNone/>
              <a:defRPr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200"/>
              <a:buFont typeface="Montserrat Light"/>
              <a:buNone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515599" y="3257550"/>
            <a:ext cx="7614275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500">
                <a:solidFill>
                  <a:schemeClr val="lt1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>
                <a:solidFill>
                  <a:schemeClr val="lt1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40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54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514352" y="2481436"/>
            <a:ext cx="7598569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1"/>
          </p:nvPr>
        </p:nvSpPr>
        <p:spPr>
          <a:xfrm>
            <a:off x="514351" y="3583036"/>
            <a:ext cx="759857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500">
                <a:solidFill>
                  <a:schemeClr val="lt1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>
                <a:solidFill>
                  <a:schemeClr val="lt1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40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15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карточки имени">
  <p:cSld name="Цитата карточки имени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5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/>
        </p:nvSpPr>
        <p:spPr>
          <a:xfrm>
            <a:off x="7678400" y="2057400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 Light"/>
              <a:buNone/>
            </a:pPr>
            <a:r>
              <a:rPr lang="ru-RU" sz="6000" b="0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”</a:t>
            </a:r>
            <a:endParaRPr sz="1050"/>
          </a:p>
        </p:txBody>
      </p:sp>
      <p:sp>
        <p:nvSpPr>
          <p:cNvPr id="115" name="Google Shape;115;p15"/>
          <p:cNvSpPr txBox="1"/>
          <p:nvPr/>
        </p:nvSpPr>
        <p:spPr>
          <a:xfrm>
            <a:off x="366206" y="617503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 Light"/>
              <a:buNone/>
            </a:pPr>
            <a:r>
              <a:rPr lang="ru-RU" sz="6000" b="0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</a:t>
            </a:r>
            <a:endParaRPr sz="1050"/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744201" y="457201"/>
            <a:ext cx="71627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514350" y="2914650"/>
            <a:ext cx="7601577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400"/>
              <a:buNone/>
              <a:defRPr sz="1800" b="0" cap="none">
                <a:solidFill>
                  <a:schemeClr val="lt1"/>
                </a:solidFill>
              </a:defRPr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2"/>
          </p:nvPr>
        </p:nvSpPr>
        <p:spPr>
          <a:xfrm>
            <a:off x="514349" y="3581400"/>
            <a:ext cx="7601577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>
                <a:solidFill>
                  <a:schemeClr val="lt1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40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174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70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1"/>
          </p:nvPr>
        </p:nvSpPr>
        <p:spPr>
          <a:xfrm>
            <a:off x="514351" y="2628900"/>
            <a:ext cx="7598571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100" b="0" cap="none">
                <a:solidFill>
                  <a:schemeClr val="lt1"/>
                </a:solidFill>
              </a:defRPr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2"/>
          </p:nvPr>
        </p:nvSpPr>
        <p:spPr>
          <a:xfrm>
            <a:off x="514350" y="3257550"/>
            <a:ext cx="7598571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>
                <a:solidFill>
                  <a:schemeClr val="lt1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40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17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 rot="5400000">
            <a:off x="2945211" y="-824309"/>
            <a:ext cx="2736850" cy="759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69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604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 rot="5400000">
            <a:off x="5360364" y="1590843"/>
            <a:ext cx="3886201" cy="161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 rot="5400000">
            <a:off x="1508294" y="-536744"/>
            <a:ext cx="3886200" cy="587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12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0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69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514351" y="1606551"/>
            <a:ext cx="7598569" cy="27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67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514351" y="2481436"/>
            <a:ext cx="759857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514349" y="3583036"/>
            <a:ext cx="7598571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500" cap="none">
                <a:solidFill>
                  <a:schemeClr val="lt1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>
                <a:solidFill>
                  <a:schemeClr val="lt1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40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7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69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514351" y="1606550"/>
            <a:ext cx="3746501" cy="27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366421" y="1606551"/>
            <a:ext cx="3746499" cy="27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79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69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30252" y="1663700"/>
            <a:ext cx="3531791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100" b="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514351" y="2152651"/>
            <a:ext cx="3747692" cy="219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4572003" y="1670050"/>
            <a:ext cx="3542110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100" b="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2000"/>
              <a:buNone/>
              <a:defRPr sz="1500" b="1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800"/>
              <a:buNone/>
              <a:defRPr sz="1350" b="1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200" b="1"/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4"/>
          </p:nvPr>
        </p:nvSpPr>
        <p:spPr>
          <a:xfrm>
            <a:off x="4367612" y="2152651"/>
            <a:ext cx="3746501" cy="219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4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69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19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514350" y="1555750"/>
            <a:ext cx="2760664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3486151" y="457201"/>
            <a:ext cx="462677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57175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057400" lvl="5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2400300" lvl="6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2743200" lvl="7" indent="-257175" algn="l"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3086100" lvl="8" indent="-257175" algn="l">
              <a:spcBef>
                <a:spcPts val="750"/>
              </a:spcBef>
              <a:spcAft>
                <a:spcPts val="7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4350" y="2584450"/>
            <a:ext cx="276066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3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 descr="Celestia-R1---OverlayContentH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619" cy="51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514350" y="1200150"/>
            <a:ext cx="462349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1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5652190" y="685800"/>
            <a:ext cx="2460731" cy="3429000"/>
          </a:xfrm>
          <a:prstGeom prst="roundRect">
            <a:avLst>
              <a:gd name="adj" fmla="val 42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514350" y="2228850"/>
            <a:ext cx="462349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200"/>
              <a:buNone/>
              <a:defRPr sz="900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000"/>
              <a:buNone/>
              <a:defRPr sz="750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675"/>
            </a:lvl8pPr>
            <a:lvl9pPr marL="3086100" lvl="8" indent="-171450" algn="l">
              <a:spcBef>
                <a:spcPts val="750"/>
              </a:spcBef>
              <a:spcAft>
                <a:spcPts val="750"/>
              </a:spcAft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44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9098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14351" y="457201"/>
            <a:ext cx="7598569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14351" y="1606551"/>
            <a:ext cx="7598569" cy="27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442245" y="4402932"/>
            <a:ext cx="120015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514351" y="4402932"/>
            <a:ext cx="5870744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699546" y="4402932"/>
            <a:ext cx="413375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8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jpe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>
            <a:off x="78378" y="598601"/>
            <a:ext cx="9065623" cy="35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556" rIns="0" bIns="0" anchor="ctr" anchorCtr="0">
            <a:noAutofit/>
          </a:bodyPr>
          <a:lstStyle/>
          <a:p>
            <a:pPr algn="ctr" defTabSz="685800"/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Разработка </a:t>
            </a:r>
          </a:p>
          <a:p>
            <a:pPr algn="ctr" defTabSz="685800"/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программной системы ТИМ КРЕДО </a:t>
            </a:r>
            <a:endParaRPr lang="en-US" sz="3300" b="1" dirty="0">
              <a:solidFill>
                <a:srgbClr val="FFFFFF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  <a:p>
            <a:pPr algn="ctr" defTabSz="685800"/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(</a:t>
            </a:r>
            <a:r>
              <a:rPr lang="ru-RU" sz="24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Технологии Информационного Моделирования КРЕДО</a:t>
            </a:r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)</a:t>
            </a:r>
            <a:endParaRPr sz="3300" b="1" dirty="0">
              <a:solidFill>
                <a:srgbClr val="FFC000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" name="Picture 2" descr="D:\BIM\2020\РФ.jpg">
            <a:extLst>
              <a:ext uri="{FF2B5EF4-FFF2-40B4-BE49-F238E27FC236}">
                <a16:creationId xmlns:a16="http://schemas.microsoft.com/office/drawing/2014/main" id="{837A6C40-0111-4715-BCD8-405329B5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1" y="161778"/>
            <a:ext cx="2843808" cy="67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50;p19">
            <a:extLst>
              <a:ext uri="{FF2B5EF4-FFF2-40B4-BE49-F238E27FC236}">
                <a16:creationId xmlns:a16="http://schemas.microsoft.com/office/drawing/2014/main" id="{4A752384-99B6-48E7-9BAB-B8B42B5946C1}"/>
              </a:ext>
            </a:extLst>
          </p:cNvPr>
          <p:cNvSpPr txBox="1"/>
          <p:nvPr/>
        </p:nvSpPr>
        <p:spPr>
          <a:xfrm>
            <a:off x="90134" y="261600"/>
            <a:ext cx="4409858" cy="67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500" rIns="0" bIns="0" anchor="t" anchorCtr="0">
            <a:noAutofit/>
          </a:bodyPr>
          <a:lstStyle/>
          <a:p>
            <a:pPr marL="78581" defTabSz="685800">
              <a:lnSpc>
                <a:spcPct val="87000"/>
              </a:lnSpc>
            </a:pPr>
            <a:r>
              <a:rPr lang="ru-RU" sz="1800" dirty="0">
                <a:solidFill>
                  <a:srgbClr val="FFFFFF"/>
                </a:solidFill>
                <a:latin typeface="+mj-lt"/>
                <a:ea typeface="Montserrat Light"/>
                <a:cs typeface="Montserrat Light"/>
                <a:sym typeface="Montserrat Light"/>
              </a:rPr>
              <a:t>ООО «КОМПАНИЯ  «КРЕДО-ДИАЛОГ»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62F079-5A00-4535-9C60-2C160D827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3651870"/>
            <a:ext cx="1425918" cy="126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99439">
            <a:off x="2870382" y="1055622"/>
            <a:ext cx="4748032" cy="349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63" descr="https://geoimpulse.ru/upload/iblock/390/3908b701fd9f71b8e2adc407eea446a1.jpg"/>
          <p:cNvPicPr preferRelativeResize="0"/>
          <p:nvPr/>
        </p:nvPicPr>
        <p:blipFill rotWithShape="1">
          <a:blip r:embed="rId4">
            <a:alphaModFix/>
          </a:blip>
          <a:srcRect l="17512" t="17343" r="17296" b="17345"/>
          <a:stretch/>
        </p:blipFill>
        <p:spPr>
          <a:xfrm>
            <a:off x="1808190" y="1369612"/>
            <a:ext cx="1094501" cy="109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3" descr="https://terrasolid.com/wp-content/uploads/2019/02/Terrasolid_valkoine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17" y="781933"/>
            <a:ext cx="1516136" cy="83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3823" y="933817"/>
            <a:ext cx="1637487" cy="38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3" descr="https://ecomir-leica.by/wp-content/uploads/unnamed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978" y="1684894"/>
            <a:ext cx="953276" cy="9532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7" name="Google Shape;737;p63" descr="https://logos-marques.com/wp-content/uploads/2021/03/Autocad-Emblem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50065" y="-37773"/>
            <a:ext cx="1938641" cy="109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3" descr="https://carlsonsoftware.ru/images/logos/Carlson-Logo-with-tag-whiteNT40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775" y="288405"/>
            <a:ext cx="1586560" cy="451223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3"/>
          <p:cNvSpPr/>
          <p:nvPr/>
        </p:nvSpPr>
        <p:spPr>
          <a:xfrm rot="-2274007">
            <a:off x="3806983" y="894039"/>
            <a:ext cx="809403" cy="45036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3D3D3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63"/>
          <p:cNvSpPr/>
          <p:nvPr/>
        </p:nvSpPr>
        <p:spPr>
          <a:xfrm rot="-3342085">
            <a:off x="2911882" y="1885344"/>
            <a:ext cx="809403" cy="45036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3D3D3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63"/>
          <p:cNvSpPr/>
          <p:nvPr/>
        </p:nvSpPr>
        <p:spPr>
          <a:xfrm rot="-5139237">
            <a:off x="2242785" y="3433043"/>
            <a:ext cx="809403" cy="45036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3D3D3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63"/>
          <p:cNvSpPr/>
          <p:nvPr/>
        </p:nvSpPr>
        <p:spPr>
          <a:xfrm rot="-596179">
            <a:off x="5115976" y="291844"/>
            <a:ext cx="809403" cy="45036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3D3D3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5" name="Google Shape;745;p63" descr="https://pccadla.com/wp-content/uploads/2021/03/Civil_3D_2022_lockup_OL_stacked_no_year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0103" y="2704254"/>
            <a:ext cx="2126998" cy="6918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B88BA2-1140-4498-A861-D5BB846027D6}"/>
              </a:ext>
            </a:extLst>
          </p:cNvPr>
          <p:cNvSpPr/>
          <p:nvPr/>
        </p:nvSpPr>
        <p:spPr>
          <a:xfrm>
            <a:off x="3601310" y="3597986"/>
            <a:ext cx="55071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Программная система ТИМ КРЕДО призвана заместить на рынке решения зарубежных разработчиков. Комплексность подхода, ориентация на отечественные нормы и стандарты обеспечивает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</a:rPr>
              <a:t>высокую экономическую эффективность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предлагаемого решения</a:t>
            </a:r>
            <a:endParaRPr lang="ru-BY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E33E73-44F0-4D58-95E9-FB81864310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8670" y="1667105"/>
            <a:ext cx="1998337" cy="17658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>
            <a:off x="78378" y="598601"/>
            <a:ext cx="9065623" cy="350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556" rIns="0" bIns="0" anchor="ctr" anchorCtr="0">
            <a:noAutofit/>
          </a:bodyPr>
          <a:lstStyle/>
          <a:p>
            <a:pPr algn="ctr" defTabSz="685800"/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Разработка </a:t>
            </a:r>
          </a:p>
          <a:p>
            <a:pPr algn="ctr" defTabSz="685800"/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программной системы ТИМ КРЕДО </a:t>
            </a:r>
            <a:endParaRPr lang="en-US" sz="3300" b="1" dirty="0">
              <a:solidFill>
                <a:srgbClr val="FFFFFF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  <a:p>
            <a:pPr algn="ctr" defTabSz="685800"/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(</a:t>
            </a:r>
            <a:r>
              <a:rPr lang="ru-RU" sz="24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Технологии Информационного Моделирования КРЕДО</a:t>
            </a:r>
            <a:r>
              <a:rPr lang="ru-RU" sz="3300" b="1" dirty="0">
                <a:solidFill>
                  <a:srgbClr val="FFFFFF"/>
                </a:solidFill>
                <a:latin typeface="+mn-lt"/>
                <a:ea typeface="Montserrat Light"/>
                <a:cs typeface="Montserrat Light"/>
                <a:sym typeface="Montserrat Light"/>
              </a:rPr>
              <a:t>)</a:t>
            </a:r>
            <a:endParaRPr sz="3300" b="1" dirty="0">
              <a:solidFill>
                <a:srgbClr val="FFC000"/>
              </a:solidFill>
              <a:latin typeface="+mn-l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" name="Picture 2" descr="D:\BIM\2020\РФ.jpg">
            <a:extLst>
              <a:ext uri="{FF2B5EF4-FFF2-40B4-BE49-F238E27FC236}">
                <a16:creationId xmlns:a16="http://schemas.microsoft.com/office/drawing/2014/main" id="{837A6C40-0111-4715-BCD8-405329B5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1" y="161778"/>
            <a:ext cx="2843808" cy="67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50;p19">
            <a:extLst>
              <a:ext uri="{FF2B5EF4-FFF2-40B4-BE49-F238E27FC236}">
                <a16:creationId xmlns:a16="http://schemas.microsoft.com/office/drawing/2014/main" id="{4A752384-99B6-48E7-9BAB-B8B42B5946C1}"/>
              </a:ext>
            </a:extLst>
          </p:cNvPr>
          <p:cNvSpPr txBox="1"/>
          <p:nvPr/>
        </p:nvSpPr>
        <p:spPr>
          <a:xfrm>
            <a:off x="90134" y="261600"/>
            <a:ext cx="4409858" cy="67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500" rIns="0" bIns="0" anchor="t" anchorCtr="0">
            <a:noAutofit/>
          </a:bodyPr>
          <a:lstStyle/>
          <a:p>
            <a:pPr marL="78581" algn="r" defTabSz="685800">
              <a:lnSpc>
                <a:spcPct val="87000"/>
              </a:lnSpc>
            </a:pPr>
            <a:r>
              <a:rPr lang="ru-RU" sz="1800" dirty="0">
                <a:solidFill>
                  <a:srgbClr val="FFFFFF"/>
                </a:solidFill>
                <a:latin typeface="+mj-lt"/>
                <a:ea typeface="Montserrat Light"/>
                <a:cs typeface="Montserrat Light"/>
                <a:sym typeface="Montserrat Light"/>
              </a:rPr>
              <a:t>ООО «КОМПАНИЯ  «КРЕДО-ДИАЛОГ»</a:t>
            </a:r>
            <a:endParaRPr sz="1800" dirty="0">
              <a:solidFill>
                <a:srgbClr val="FFFFFF"/>
              </a:solidFill>
              <a:latin typeface="+mj-l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CB3BED-A72F-445E-AB70-9F70E8D88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3651870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4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0">
            <a:extLst>
              <a:ext uri="{FF2B5EF4-FFF2-40B4-BE49-F238E27FC236}">
                <a16:creationId xmlns:a16="http://schemas.microsoft.com/office/drawing/2014/main" id="{73143367-9A51-423A-AC3F-A18C34A8314B}"/>
              </a:ext>
            </a:extLst>
          </p:cNvPr>
          <p:cNvSpPr txBox="1">
            <a:spLocks/>
          </p:cNvSpPr>
          <p:nvPr/>
        </p:nvSpPr>
        <p:spPr>
          <a:xfrm>
            <a:off x="25687" y="882239"/>
            <a:ext cx="5138255" cy="361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ts val="300"/>
              </a:spcBef>
              <a:buClr>
                <a:schemeClr val="bg1"/>
              </a:buClr>
              <a:buSzPts val="1600"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В основе системы лежит идеология развития «сквозной» </a:t>
            </a:r>
            <a:r>
              <a:rPr lang="ru-RU" sz="1800" dirty="0">
                <a:solidFill>
                  <a:srgbClr val="FFFF00"/>
                </a:solidFill>
                <a:latin typeface="Arial" panose="020B0604020202020204" pitchFamily="34" charset="0"/>
              </a:rPr>
              <a:t>цифровой технологии информационного моделирования объектов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. Ключевой особенностью разрабатываемой программной системы является создание единой информационной среды для работы с моделью на </a:t>
            </a:r>
            <a:r>
              <a:rPr lang="ru-RU" sz="1800" dirty="0">
                <a:solidFill>
                  <a:srgbClr val="FFFF00"/>
                </a:solidFill>
                <a:latin typeface="Arial" panose="020B0604020202020204" pitchFamily="34" charset="0"/>
              </a:rPr>
              <a:t>всех этапах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 жизненного цикла объекта капитального строительства: </a:t>
            </a:r>
            <a:r>
              <a:rPr lang="ru-RU" sz="1800" dirty="0">
                <a:solidFill>
                  <a:srgbClr val="FFFF00"/>
                </a:solidFill>
                <a:latin typeface="Arial" panose="020B0604020202020204" pitchFamily="34" charset="0"/>
              </a:rPr>
              <a:t>изыскания, проектирование, строительство, эксплуатация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. Эта идеология полностью соответствует цели, приоритетам и задачам инновационного развития строительной отрасли, определенными в Стратегии развития строительной отрасли в Российской Федерации на период до 2030 г. </a:t>
            </a:r>
            <a:endParaRPr lang="ru-RU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02">
            <a:extLst>
              <a:ext uri="{FF2B5EF4-FFF2-40B4-BE49-F238E27FC236}">
                <a16:creationId xmlns:a16="http://schemas.microsoft.com/office/drawing/2014/main" id="{4D12A7C0-6317-413C-AE8F-A7D9509C9A3D}"/>
              </a:ext>
            </a:extLst>
          </p:cNvPr>
          <p:cNvSpPr txBox="1"/>
          <p:nvPr/>
        </p:nvSpPr>
        <p:spPr>
          <a:xfrm>
            <a:off x="107504" y="174908"/>
            <a:ext cx="4248472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КОМПАНИЯ “КРЕДО-ДИАЛОГ”</a:t>
            </a:r>
            <a:endParaRPr sz="2000" b="1" dirty="0">
              <a:solidFill>
                <a:srgbClr val="FFFFFF"/>
              </a:solidFill>
            </a:endParaRPr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B06915D4-F156-4080-95BF-33A1B358C28F}"/>
              </a:ext>
            </a:extLst>
          </p:cNvPr>
          <p:cNvSpPr txBox="1">
            <a:spLocks/>
          </p:cNvSpPr>
          <p:nvPr/>
        </p:nvSpPr>
        <p:spPr>
          <a:xfrm>
            <a:off x="4267500" y="51470"/>
            <a:ext cx="4876500" cy="91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fontAlgn="base">
              <a:spcBef>
                <a:spcPts val="0"/>
              </a:spcBef>
              <a:buClr>
                <a:srgbClr val="434343"/>
              </a:buClr>
              <a:buSzPts val="1600"/>
              <a:buNone/>
            </a:pPr>
            <a:r>
              <a:rPr lang="ru-RU" sz="14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Ведущий разработчик </a:t>
            </a:r>
            <a:r>
              <a:rPr lang="ru-RU" sz="1400" dirty="0">
                <a:solidFill>
                  <a:srgbClr val="FFFF00"/>
                </a:solidFill>
                <a:latin typeface="+mn-lt"/>
                <a:ea typeface="Arial"/>
                <a:cs typeface="Calibri" panose="020F0502020204030204" pitchFamily="34" charset="0"/>
              </a:rPr>
              <a:t>отечественного</a:t>
            </a:r>
            <a:r>
              <a:rPr lang="ru-RU" sz="14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 инженерного ПО. </a:t>
            </a:r>
          </a:p>
          <a:p>
            <a:pPr marL="0" indent="0" fontAlgn="base">
              <a:spcBef>
                <a:spcPts val="0"/>
              </a:spcBef>
              <a:buClr>
                <a:srgbClr val="434343"/>
              </a:buClr>
              <a:buSzPts val="1600"/>
              <a:buNone/>
            </a:pPr>
            <a:r>
              <a:rPr lang="ru-RU" sz="1400" dirty="0">
                <a:solidFill>
                  <a:srgbClr val="FFFF00"/>
                </a:solidFill>
                <a:latin typeface="+mn-lt"/>
                <a:ea typeface="Arial"/>
                <a:cs typeface="Calibri" panose="020F0502020204030204" pitchFamily="34" charset="0"/>
              </a:rPr>
              <a:t>40 </a:t>
            </a:r>
            <a:r>
              <a:rPr lang="ru-RU" sz="14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программных продуктов КРЕДО. </a:t>
            </a:r>
            <a:r>
              <a:rPr lang="ru-RU" sz="1400" dirty="0">
                <a:solidFill>
                  <a:srgbClr val="FFFF00"/>
                </a:solidFill>
                <a:latin typeface="+mn-lt"/>
                <a:ea typeface="Arial"/>
                <a:cs typeface="Calibri" panose="020F0502020204030204" pitchFamily="34" charset="0"/>
              </a:rPr>
              <a:t>15 000 </a:t>
            </a:r>
            <a:r>
              <a:rPr lang="ru-RU" sz="14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организаций-пользователей. </a:t>
            </a:r>
            <a:r>
              <a:rPr lang="ru-RU" sz="1400" dirty="0">
                <a:solidFill>
                  <a:srgbClr val="FFFF00"/>
                </a:solidFill>
                <a:latin typeface="+mn-lt"/>
                <a:ea typeface="Arial"/>
                <a:cs typeface="Calibri" panose="020F0502020204030204" pitchFamily="34" charset="0"/>
              </a:rPr>
              <a:t>300</a:t>
            </a:r>
            <a:r>
              <a:rPr lang="ru-RU" sz="14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 ВУЗов и </a:t>
            </a:r>
            <a:r>
              <a:rPr lang="ru-RU" sz="1400" dirty="0" err="1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ССУЗов</a:t>
            </a:r>
            <a:r>
              <a:rPr lang="ru-RU" sz="14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.</a:t>
            </a:r>
          </a:p>
          <a:p>
            <a:pPr marL="0" indent="0" algn="ctr" fontAlgn="base">
              <a:spcBef>
                <a:spcPts val="0"/>
              </a:spcBef>
              <a:buClr>
                <a:srgbClr val="434343"/>
              </a:buClr>
              <a:buSzPts val="1600"/>
              <a:buNone/>
            </a:pP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A5AED7-3717-420F-BAEB-C4D25A97B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646" y="2332254"/>
            <a:ext cx="1693022" cy="258976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2195" tIns="36097" rIns="72195" bIns="36097">
            <a:spAutoFit/>
          </a:bodyPr>
          <a:lstStyle/>
          <a:p>
            <a:pPr algn="ctr">
              <a:lnSpc>
                <a:spcPct val="93000"/>
              </a:lnSpc>
              <a:spcBef>
                <a:spcPct val="20000"/>
              </a:spcBef>
              <a:buSzPct val="100000"/>
            </a:pPr>
            <a:r>
              <a:rPr lang="ru-RU" sz="1300" dirty="0">
                <a:solidFill>
                  <a:schemeClr val="bg1"/>
                </a:solidFill>
                <a:latin typeface="Impact" pitchFamily="34" charset="0"/>
              </a:rPr>
              <a:t>ПРОЕКТИРОВАНИЕ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6ED83-F968-4D8C-882C-B7FAE7208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646" y="4434208"/>
            <a:ext cx="1666618" cy="258976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2195" tIns="36097" rIns="72195" bIns="36097">
            <a:spAutoFit/>
          </a:bodyPr>
          <a:lstStyle/>
          <a:p>
            <a:pPr algn="ctr">
              <a:lnSpc>
                <a:spcPct val="93000"/>
              </a:lnSpc>
              <a:spcBef>
                <a:spcPct val="20000"/>
              </a:spcBef>
              <a:buSzPct val="100000"/>
            </a:pPr>
            <a:r>
              <a:rPr lang="ru-RU" sz="1300" dirty="0">
                <a:solidFill>
                  <a:schemeClr val="bg1"/>
                </a:solidFill>
                <a:latin typeface="Impact" pitchFamily="34" charset="0"/>
              </a:rPr>
              <a:t>ЭКСПЛУАТАЦИЯ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CD77C8-CC9E-40A0-840A-0EFFA9B4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646" y="3420106"/>
            <a:ext cx="1666617" cy="258976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2195" tIns="36097" rIns="72195" bIns="36097">
            <a:spAutoFit/>
          </a:bodyPr>
          <a:lstStyle/>
          <a:p>
            <a:pPr algn="ctr">
              <a:lnSpc>
                <a:spcPct val="93000"/>
              </a:lnSpc>
              <a:spcBef>
                <a:spcPct val="20000"/>
              </a:spcBef>
              <a:buSzPct val="100000"/>
            </a:pPr>
            <a:r>
              <a:rPr lang="ru-RU" sz="1300" dirty="0">
                <a:solidFill>
                  <a:schemeClr val="bg1"/>
                </a:solidFill>
                <a:latin typeface="Impact" pitchFamily="34" charset="0"/>
              </a:rPr>
              <a:t>СТРОИТЕЛЬСТВО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376800-1DB5-4C48-8B58-751F7677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92"/>
          <a:stretch/>
        </p:blipFill>
        <p:spPr>
          <a:xfrm>
            <a:off x="7095623" y="3175033"/>
            <a:ext cx="1609052" cy="762327"/>
          </a:xfrm>
          <a:prstGeom prst="rect">
            <a:avLst/>
          </a:prstGeom>
          <a:ln>
            <a:solidFill>
              <a:schemeClr val="accent1">
                <a:shade val="50000"/>
                <a:shade val="75000"/>
                <a:lumMod val="8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66121F-B1C5-477F-949A-EAEBC703E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8"/>
          <a:stretch/>
        </p:blipFill>
        <p:spPr>
          <a:xfrm>
            <a:off x="7104444" y="1025398"/>
            <a:ext cx="1610312" cy="749727"/>
          </a:xfrm>
          <a:prstGeom prst="rect">
            <a:avLst/>
          </a:prstGeom>
          <a:ln>
            <a:solidFill>
              <a:schemeClr val="accent1">
                <a:shade val="50000"/>
                <a:shade val="75000"/>
                <a:lumMod val="8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932569-4515-437D-91B8-2A47E2991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276"/>
          <a:stretch/>
        </p:blipFill>
        <p:spPr>
          <a:xfrm>
            <a:off x="7095623" y="4273792"/>
            <a:ext cx="1609052" cy="709405"/>
          </a:xfrm>
          <a:prstGeom prst="rect">
            <a:avLst/>
          </a:prstGeom>
          <a:ln>
            <a:solidFill>
              <a:schemeClr val="accent1">
                <a:shade val="50000"/>
                <a:shade val="75000"/>
                <a:lumMod val="80000"/>
              </a:schemeClr>
            </a:solidFill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992745E-ABF9-4B92-B455-CD034E98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23999" r="52191" b="7117"/>
          <a:stretch>
            <a:fillRect/>
          </a:stretch>
        </p:blipFill>
        <p:spPr bwMode="auto">
          <a:xfrm>
            <a:off x="7100664" y="2088875"/>
            <a:ext cx="1620392" cy="7761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2BFF9044-E468-4054-AEF4-D1838C770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647" y="1244402"/>
            <a:ext cx="1693021" cy="258976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72195" tIns="36097" rIns="72195" bIns="36097">
            <a:spAutoFit/>
          </a:bodyPr>
          <a:lstStyle/>
          <a:p>
            <a:pPr algn="ctr">
              <a:lnSpc>
                <a:spcPct val="93000"/>
              </a:lnSpc>
              <a:spcBef>
                <a:spcPct val="20000"/>
              </a:spcBef>
              <a:buSzPct val="100000"/>
              <a:defRPr/>
            </a:pPr>
            <a:r>
              <a:rPr lang="ru-RU" sz="1300" dirty="0">
                <a:solidFill>
                  <a:schemeClr val="bg1"/>
                </a:solidFill>
                <a:latin typeface="Impact" pitchFamily="34" charset="0"/>
              </a:rPr>
              <a:t>ИЗЫСКАНИЯ</a:t>
            </a:r>
          </a:p>
        </p:txBody>
      </p:sp>
    </p:spTree>
    <p:extLst>
      <p:ext uri="{BB962C8B-B14F-4D97-AF65-F5344CB8AC3E}">
        <p14:creationId xmlns:p14="http://schemas.microsoft.com/office/powerpoint/2010/main" val="355300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0">
            <a:extLst>
              <a:ext uri="{FF2B5EF4-FFF2-40B4-BE49-F238E27FC236}">
                <a16:creationId xmlns:a16="http://schemas.microsoft.com/office/drawing/2014/main" id="{8A0CC667-08AB-4A4A-8FE3-272A25BF3541}"/>
              </a:ext>
            </a:extLst>
          </p:cNvPr>
          <p:cNvSpPr txBox="1"/>
          <p:nvPr/>
        </p:nvSpPr>
        <p:spPr>
          <a:xfrm>
            <a:off x="5148064" y="332792"/>
            <a:ext cx="3521053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2500" b="1" dirty="0">
                <a:solidFill>
                  <a:srgbClr val="FFFFFF"/>
                </a:solidFill>
              </a:rPr>
              <a:t>Проект ТИМ КРЕДО</a:t>
            </a:r>
            <a:endParaRPr sz="2500" b="1" dirty="0">
              <a:solidFill>
                <a:srgbClr val="FFFFFF"/>
              </a:solidFill>
            </a:endParaRPr>
          </a:p>
        </p:txBody>
      </p:sp>
      <p:sp>
        <p:nvSpPr>
          <p:cNvPr id="3" name="Shape 108">
            <a:extLst>
              <a:ext uri="{FF2B5EF4-FFF2-40B4-BE49-F238E27FC236}">
                <a16:creationId xmlns:a16="http://schemas.microsoft.com/office/drawing/2014/main" id="{B69FDC06-62AE-4912-9381-19568E3D0077}"/>
              </a:ext>
            </a:extLst>
          </p:cNvPr>
          <p:cNvSpPr txBox="1">
            <a:spLocks/>
          </p:cNvSpPr>
          <p:nvPr/>
        </p:nvSpPr>
        <p:spPr>
          <a:xfrm>
            <a:off x="40255" y="1347614"/>
            <a:ext cx="4248472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 fontAlgn="base">
              <a:spcBef>
                <a:spcPts val="0"/>
              </a:spcBef>
              <a:buClr>
                <a:srgbClr val="434343"/>
              </a:buClr>
              <a:buSzPts val="1600"/>
              <a:buNone/>
            </a:pPr>
            <a:r>
              <a:rPr lang="ru-RU" sz="18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Разработка отечественной программной системы ТИМ КРЕДО - </a:t>
            </a:r>
            <a:r>
              <a:rPr lang="ru-RU" sz="1800" dirty="0">
                <a:solidFill>
                  <a:srgbClr val="FFFF00"/>
                </a:solidFill>
                <a:latin typeface="+mn-lt"/>
                <a:ea typeface="Arial"/>
                <a:cs typeface="Calibri" panose="020F0502020204030204" pitchFamily="34" charset="0"/>
              </a:rPr>
              <a:t>Технологии Информационного Моделирования КРЕДО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 для организации сквозной многоотраслевой технологии информационного моделирования и управления жизненным циклом объектов капстроительства и прилегающих территорий («</a:t>
            </a:r>
            <a:r>
              <a:rPr lang="ru-RU" sz="1800" dirty="0">
                <a:solidFill>
                  <a:srgbClr val="FFFF00"/>
                </a:solidFill>
                <a:latin typeface="+mn-lt"/>
                <a:ea typeface="Arial"/>
                <a:cs typeface="Calibri" panose="020F0502020204030204" pitchFamily="34" charset="0"/>
              </a:rPr>
              <a:t>Цифровых Двойников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</a:rPr>
              <a:t>»)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D1D10D-8BC5-4943-9402-510B9BE9A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224" y="1500865"/>
            <a:ext cx="4541263" cy="29430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2CD47C-1127-4A20-8C21-833B2DF7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1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0">
            <a:extLst>
              <a:ext uri="{FF2B5EF4-FFF2-40B4-BE49-F238E27FC236}">
                <a16:creationId xmlns:a16="http://schemas.microsoft.com/office/drawing/2014/main" id="{8A0CC667-08AB-4A4A-8FE3-272A25BF3541}"/>
              </a:ext>
            </a:extLst>
          </p:cNvPr>
          <p:cNvSpPr txBox="1"/>
          <p:nvPr/>
        </p:nvSpPr>
        <p:spPr>
          <a:xfrm>
            <a:off x="5148064" y="332792"/>
            <a:ext cx="3521053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ru-RU" sz="2500" b="1" dirty="0">
                <a:solidFill>
                  <a:srgbClr val="FFFFFF"/>
                </a:solidFill>
              </a:rPr>
              <a:t>Проект ТИМ КРЕДО</a:t>
            </a:r>
            <a:endParaRPr sz="2500" b="1" dirty="0">
              <a:solidFill>
                <a:srgbClr val="FFFFFF"/>
              </a:solidFill>
            </a:endParaRPr>
          </a:p>
        </p:txBody>
      </p:sp>
      <p:sp>
        <p:nvSpPr>
          <p:cNvPr id="3" name="Shape 108">
            <a:extLst>
              <a:ext uri="{FF2B5EF4-FFF2-40B4-BE49-F238E27FC236}">
                <a16:creationId xmlns:a16="http://schemas.microsoft.com/office/drawing/2014/main" id="{B69FDC06-62AE-4912-9381-19568E3D0077}"/>
              </a:ext>
            </a:extLst>
          </p:cNvPr>
          <p:cNvSpPr txBox="1">
            <a:spLocks/>
          </p:cNvSpPr>
          <p:nvPr/>
        </p:nvSpPr>
        <p:spPr>
          <a:xfrm>
            <a:off x="40255" y="1347614"/>
            <a:ext cx="4248472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 fontAlgn="base">
              <a:spcBef>
                <a:spcPts val="0"/>
              </a:spcBef>
              <a:buClr>
                <a:srgbClr val="434343"/>
              </a:buClr>
              <a:buSzPts val="1600"/>
              <a:buNone/>
            </a:pPr>
            <a:r>
              <a:rPr lang="ru-RU" sz="2000" dirty="0">
                <a:solidFill>
                  <a:schemeClr val="bg1"/>
                </a:solidFill>
                <a:latin typeface="+mn-lt"/>
              </a:rPr>
              <a:t>ТИМ КРЕДО - программная система, основанная исключительно на собственных разработках, поэтому она полностью </a:t>
            </a:r>
            <a:r>
              <a:rPr lang="ru-RU" sz="2000" dirty="0">
                <a:solidFill>
                  <a:srgbClr val="FFFF00"/>
                </a:solidFill>
                <a:latin typeface="+mn-lt"/>
              </a:rPr>
              <a:t>независима от иностранных 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элементов и компонентов.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систем</a:t>
            </a:r>
            <a:endParaRPr lang="ru-RU" sz="2000" b="1" dirty="0">
              <a:solidFill>
                <a:schemeClr val="bg1"/>
              </a:solidFill>
              <a:latin typeface="+mn-lt"/>
              <a:ea typeface="Arial"/>
              <a:cs typeface="Calibri" panose="020F0502020204030204" pitchFamily="34" charset="0"/>
            </a:endParaRPr>
          </a:p>
        </p:txBody>
      </p:sp>
      <p:pic>
        <p:nvPicPr>
          <p:cNvPr id="7" name="Google Shape;625;p52">
            <a:extLst>
              <a:ext uri="{FF2B5EF4-FFF2-40B4-BE49-F238E27FC236}">
                <a16:creationId xmlns:a16="http://schemas.microsoft.com/office/drawing/2014/main" id="{7A3DA62F-444D-42C9-A87F-71557E176C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8569" y="1421988"/>
            <a:ext cx="4248472" cy="22273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D6C0C8-E615-466E-9132-51D11EF40B36}"/>
              </a:ext>
            </a:extLst>
          </p:cNvPr>
          <p:cNvSpPr txBox="1"/>
          <p:nvPr/>
        </p:nvSpPr>
        <p:spPr>
          <a:xfrm>
            <a:off x="4288727" y="3841212"/>
            <a:ext cx="476508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just" fontAlgn="base">
              <a:buClr>
                <a:srgbClr val="434343"/>
              </a:buClr>
              <a:buSzPts val="1600"/>
              <a:buNone/>
              <a:defRPr sz="24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ru-RU" sz="1800" dirty="0">
                <a:latin typeface="+mn-lt"/>
              </a:rPr>
              <a:t>ТИМ КРЕДО функционирует под управлением </a:t>
            </a:r>
            <a:r>
              <a:rPr lang="ru-RU" sz="1800" dirty="0">
                <a:solidFill>
                  <a:srgbClr val="FFFF00"/>
                </a:solidFill>
                <a:latin typeface="+mn-lt"/>
              </a:rPr>
              <a:t>отечественных</a:t>
            </a:r>
            <a:r>
              <a:rPr lang="ru-RU" sz="1800" dirty="0">
                <a:latin typeface="+mn-lt"/>
              </a:rPr>
              <a:t> операционных систем</a:t>
            </a:r>
            <a:endParaRPr lang="ru-BY" sz="1800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D0BB1-3763-4F90-86D3-FE3A71BCF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7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6B592A-F541-4031-A38D-608A1106C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473" y="1923678"/>
            <a:ext cx="1961527" cy="897944"/>
          </a:xfrm>
          <a:prstGeom prst="rect">
            <a:avLst/>
          </a:prstGeom>
        </p:spPr>
      </p:pic>
      <p:sp>
        <p:nvSpPr>
          <p:cNvPr id="3" name="Shape 118">
            <a:extLst>
              <a:ext uri="{FF2B5EF4-FFF2-40B4-BE49-F238E27FC236}">
                <a16:creationId xmlns:a16="http://schemas.microsoft.com/office/drawing/2014/main" id="{7FEBC716-585D-4663-B50B-DE9FFE43F22D}"/>
              </a:ext>
            </a:extLst>
          </p:cNvPr>
          <p:cNvSpPr txBox="1"/>
          <p:nvPr/>
        </p:nvSpPr>
        <p:spPr>
          <a:xfrm>
            <a:off x="1939059" y="161778"/>
            <a:ext cx="4483833" cy="9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800" b="1" dirty="0">
                <a:solidFill>
                  <a:srgbClr val="FFFFFF"/>
                </a:solidFill>
              </a:rPr>
              <a:t>Разработка сквозной технологии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800" b="1" dirty="0">
                <a:solidFill>
                  <a:srgbClr val="FFFFFF"/>
                </a:solidFill>
              </a:rPr>
              <a:t>информационного моделирования </a:t>
            </a:r>
            <a:r>
              <a:rPr lang="en-US" sz="1800" b="1" dirty="0">
                <a:solidFill>
                  <a:srgbClr val="FFFFFF"/>
                </a:solidFill>
              </a:rPr>
              <a:t>	       </a:t>
            </a:r>
            <a:r>
              <a:rPr lang="ru-RU" sz="1800" b="1" dirty="0">
                <a:solidFill>
                  <a:srgbClr val="FFFFFF"/>
                </a:solidFill>
              </a:rPr>
              <a:t>(ТИМ</a:t>
            </a:r>
            <a:r>
              <a:rPr lang="en-US" sz="1800" b="1" dirty="0">
                <a:solidFill>
                  <a:srgbClr val="FFFFFF"/>
                </a:solidFill>
              </a:rPr>
              <a:t>)</a:t>
            </a:r>
            <a:r>
              <a:rPr lang="ru-RU" sz="1800" b="1" dirty="0">
                <a:solidFill>
                  <a:srgbClr val="FFFFFF"/>
                </a:solidFill>
              </a:rPr>
              <a:t> 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EF368E14-D601-4741-B3D8-DCFE6A10E4D6}"/>
              </a:ext>
            </a:extLst>
          </p:cNvPr>
          <p:cNvSpPr txBox="1">
            <a:spLocks/>
          </p:cNvSpPr>
          <p:nvPr/>
        </p:nvSpPr>
        <p:spPr>
          <a:xfrm>
            <a:off x="-20985" y="1250398"/>
            <a:ext cx="4987889" cy="369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31800" indent="-252413" fontAlgn="base">
              <a:spcBef>
                <a:spcPts val="600"/>
              </a:spcBef>
              <a:buClr>
                <a:schemeClr val="bg1"/>
              </a:buClr>
              <a:buSzPct val="150000"/>
            </a:pPr>
            <a:r>
              <a:rPr lang="ru-RU" sz="1800" dirty="0">
                <a:solidFill>
                  <a:schemeClr val="bg1"/>
                </a:solidFill>
                <a:latin typeface="+mn-lt"/>
              </a:rPr>
              <a:t>Универсальный </a:t>
            </a:r>
            <a:r>
              <a:rPr lang="ru-RU" sz="1800" dirty="0">
                <a:solidFill>
                  <a:srgbClr val="FFFF00"/>
                </a:solidFill>
                <a:latin typeface="+mn-lt"/>
              </a:rPr>
              <a:t>стандарт хранения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информационных моделей.</a:t>
            </a:r>
          </a:p>
          <a:p>
            <a:pPr marL="431800" indent="-252413" fontAlgn="base">
              <a:spcBef>
                <a:spcPts val="600"/>
              </a:spcBef>
              <a:buClr>
                <a:schemeClr val="bg1"/>
              </a:buClr>
              <a:buSzPct val="150000"/>
            </a:pPr>
            <a:r>
              <a:rPr lang="ru-RU" sz="1800" dirty="0">
                <a:solidFill>
                  <a:schemeClr val="bg1"/>
                </a:solidFill>
                <a:latin typeface="+mn-lt"/>
              </a:rPr>
              <a:t>Аппарат сбора </a:t>
            </a:r>
            <a:r>
              <a:rPr lang="ru-RU" sz="1800" dirty="0">
                <a:solidFill>
                  <a:srgbClr val="FFFF00"/>
                </a:solidFill>
                <a:latin typeface="+mn-lt"/>
              </a:rPr>
              <a:t>исходных данных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 из различных источников.</a:t>
            </a:r>
          </a:p>
          <a:p>
            <a:pPr indent="-277813">
              <a:buClr>
                <a:schemeClr val="bg1"/>
              </a:buClr>
              <a:buSzPct val="150000"/>
            </a:pPr>
            <a:r>
              <a:rPr lang="ru-RU" sz="1800" dirty="0">
                <a:solidFill>
                  <a:schemeClr val="bg1"/>
                </a:solidFill>
                <a:latin typeface="+mn-lt"/>
              </a:rPr>
              <a:t>Функционал создания </a:t>
            </a:r>
            <a:r>
              <a:rPr lang="ru-RU" sz="1800" dirty="0">
                <a:solidFill>
                  <a:srgbClr val="FFFF00"/>
                </a:solidFill>
                <a:latin typeface="+mn-lt"/>
              </a:rPr>
              <a:t>информационных моделей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объектов капитального строительства.</a:t>
            </a:r>
          </a:p>
          <a:p>
            <a:pPr indent="-277813">
              <a:buClr>
                <a:schemeClr val="bg1"/>
              </a:buClr>
              <a:buSzPct val="150000"/>
            </a:pPr>
            <a:r>
              <a:rPr lang="ru-RU" sz="1800" dirty="0">
                <a:solidFill>
                  <a:schemeClr val="bg1"/>
                </a:solidFill>
                <a:latin typeface="+mn-lt"/>
              </a:rPr>
              <a:t>Инструменты </a:t>
            </a:r>
            <a:r>
              <a:rPr lang="ru-RU" sz="1800" dirty="0">
                <a:solidFill>
                  <a:srgbClr val="FFFF00"/>
                </a:solidFill>
                <a:latin typeface="+mn-lt"/>
              </a:rPr>
              <a:t>контроля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 для выполнения строительных работ по объекту. </a:t>
            </a:r>
          </a:p>
          <a:p>
            <a:pPr indent="-277813">
              <a:buClr>
                <a:schemeClr val="bg1"/>
              </a:buClr>
              <a:buSzPct val="150000"/>
            </a:pPr>
            <a:r>
              <a:rPr lang="ru-RU" sz="1800" dirty="0">
                <a:solidFill>
                  <a:schemeClr val="bg1"/>
                </a:solidFill>
                <a:latin typeface="+mn-lt"/>
              </a:rPr>
              <a:t>Механизм использования информационных моделей объектов на этапе </a:t>
            </a:r>
            <a:r>
              <a:rPr lang="ru-RU" sz="1800" dirty="0">
                <a:solidFill>
                  <a:srgbClr val="FFFF00"/>
                </a:solidFill>
                <a:latin typeface="+mn-lt"/>
              </a:rPr>
              <a:t>эксплуатации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pic>
        <p:nvPicPr>
          <p:cNvPr id="9" name="Picture 4" descr="D:\000 0_КАРТИНКИ\0_2021_6_BIM конкурс\Рабочий стол 2021-05-30 06.49.46.jpg">
            <a:extLst>
              <a:ext uri="{FF2B5EF4-FFF2-40B4-BE49-F238E27FC236}">
                <a16:creationId xmlns:a16="http://schemas.microsoft.com/office/drawing/2014/main" id="{94F51E7B-ED51-41EF-8B3D-A372E0B6B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9061" b="22871"/>
          <a:stretch/>
        </p:blipFill>
        <p:spPr bwMode="auto">
          <a:xfrm>
            <a:off x="6073905" y="126937"/>
            <a:ext cx="3008514" cy="1670553"/>
          </a:xfrm>
          <a:prstGeom prst="rect">
            <a:avLst/>
          </a:prstGeom>
          <a:noFill/>
          <a:effectLst>
            <a:glow rad="76200">
              <a:srgbClr val="002060">
                <a:alpha val="44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37B1987-4C2C-466A-B35D-54DD95FA591E}"/>
              </a:ext>
            </a:extLst>
          </p:cNvPr>
          <p:cNvGrpSpPr/>
          <p:nvPr/>
        </p:nvGrpSpPr>
        <p:grpSpPr>
          <a:xfrm>
            <a:off x="5071733" y="3057835"/>
            <a:ext cx="3982204" cy="2269563"/>
            <a:chOff x="5298873" y="1367224"/>
            <a:chExt cx="3707844" cy="177766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83F756C-5D33-43CD-9FC7-42E51B181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749" r="15776" b="12138"/>
            <a:stretch/>
          </p:blipFill>
          <p:spPr>
            <a:xfrm>
              <a:off x="5437633" y="1367224"/>
              <a:ext cx="3569084" cy="1464721"/>
            </a:xfrm>
            <a:prstGeom prst="rect">
              <a:avLst/>
            </a:prstGeom>
            <a:ln>
              <a:solidFill>
                <a:srgbClr val="00408E"/>
              </a:solidFill>
            </a:ln>
            <a:effectLst>
              <a:glow rad="38100">
                <a:schemeClr val="bg1">
                  <a:alpha val="11000"/>
                </a:schemeClr>
              </a:glow>
              <a:outerShdw blurRad="533400" dist="38100" dir="2700000" sx="101000" sy="101000" algn="tl" rotWithShape="0">
                <a:prstClr val="black">
                  <a:alpha val="40000"/>
                </a:prstClr>
              </a:outerShdw>
              <a:softEdge rad="38100"/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9EC9EA0-F381-448E-9C75-CB878B2B3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7" b="91067" l="2196" r="94744">
                          <a14:foregroundMark x1="91816" y1="31090" x2="94810" y2="39675"/>
                          <a14:foregroundMark x1="5190" y1="62529" x2="2196" y2="33991"/>
                          <a14:foregroundMark x1="20226" y1="91067" x2="18563" y2="90603"/>
                        </a14:backgroundRemoval>
                      </a14:imgEffect>
                      <a14:imgEffect>
                        <a14:saturation sa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54"/>
            <a:stretch/>
          </p:blipFill>
          <p:spPr>
            <a:xfrm rot="20875851" flipH="1">
              <a:off x="5298873" y="2150023"/>
              <a:ext cx="2238467" cy="994863"/>
            </a:xfrm>
            <a:prstGeom prst="rect">
              <a:avLst/>
            </a:prstGeom>
            <a:effectLst>
              <a:softEdge rad="38100"/>
            </a:effec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36BC9F-A2D1-4D35-892F-F308F227F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1936418"/>
            <a:ext cx="2346819" cy="13924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BD301E-003F-4D41-A244-25E8C319B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123478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2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AA3CE18-1024-4BF0-8629-726303870479}"/>
              </a:ext>
            </a:extLst>
          </p:cNvPr>
          <p:cNvGrpSpPr/>
          <p:nvPr/>
        </p:nvGrpSpPr>
        <p:grpSpPr>
          <a:xfrm>
            <a:off x="910409" y="2215468"/>
            <a:ext cx="5142067" cy="2589017"/>
            <a:chOff x="210597" y="557918"/>
            <a:chExt cx="9349379" cy="44504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09EB763-E205-4E65-B6BB-27A35926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597" y="778396"/>
              <a:ext cx="5451629" cy="422998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681F1DE-B42B-4170-9A1B-D4AB773F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0924" y="557918"/>
              <a:ext cx="2689052" cy="1839087"/>
            </a:xfrm>
            <a:prstGeom prst="rect">
              <a:avLst/>
            </a:prstGeom>
          </p:spPr>
        </p:pic>
      </p:grpSp>
      <p:sp>
        <p:nvSpPr>
          <p:cNvPr id="4" name="Shape 118">
            <a:extLst>
              <a:ext uri="{FF2B5EF4-FFF2-40B4-BE49-F238E27FC236}">
                <a16:creationId xmlns:a16="http://schemas.microsoft.com/office/drawing/2014/main" id="{E079D42B-2A84-4A87-9C3E-420B367AABD4}"/>
              </a:ext>
            </a:extLst>
          </p:cNvPr>
          <p:cNvSpPr txBox="1"/>
          <p:nvPr/>
        </p:nvSpPr>
        <p:spPr>
          <a:xfrm>
            <a:off x="2123728" y="187515"/>
            <a:ext cx="4433141" cy="60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800" b="1" dirty="0">
                <a:solidFill>
                  <a:srgbClr val="FFFFFF"/>
                </a:solidFill>
              </a:rPr>
              <a:t>Стадия инженерных изысканий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070033-3258-4D6F-A4D1-315624D4E38D}"/>
              </a:ext>
            </a:extLst>
          </p:cNvPr>
          <p:cNvSpPr/>
          <p:nvPr/>
        </p:nvSpPr>
        <p:spPr>
          <a:xfrm>
            <a:off x="755576" y="143279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Основной задачей специалистов на этапе инженерных изысканий является создание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</a:rPr>
              <a:t>информационной модели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</a:rPr>
              <a:t>местности и существующих объектов.</a:t>
            </a:r>
            <a:endParaRPr lang="ru-BY" dirty="0">
              <a:solidFill>
                <a:srgbClr val="FFFF00"/>
              </a:solidFill>
            </a:endParaRPr>
          </a:p>
        </p:txBody>
      </p:sp>
      <p:pic>
        <p:nvPicPr>
          <p:cNvPr id="6" name="Google Shape;338;p41">
            <a:extLst>
              <a:ext uri="{FF2B5EF4-FFF2-40B4-BE49-F238E27FC236}">
                <a16:creationId xmlns:a16="http://schemas.microsoft.com/office/drawing/2014/main" id="{A2B2E2FA-9620-4F53-AD1A-98797229B4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6458" y="2171461"/>
            <a:ext cx="5004048" cy="285025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33889A-1743-48E4-A2AB-A06DFCE3C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476" y="568211"/>
            <a:ext cx="3518579" cy="23067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749EDA-9323-4561-9C23-4CEA59122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23478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4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8">
            <a:extLst>
              <a:ext uri="{FF2B5EF4-FFF2-40B4-BE49-F238E27FC236}">
                <a16:creationId xmlns:a16="http://schemas.microsoft.com/office/drawing/2014/main" id="{5F090424-6362-4E1B-98F1-7E6CB69E63C1}"/>
              </a:ext>
            </a:extLst>
          </p:cNvPr>
          <p:cNvSpPr txBox="1"/>
          <p:nvPr/>
        </p:nvSpPr>
        <p:spPr>
          <a:xfrm>
            <a:off x="2987824" y="187515"/>
            <a:ext cx="3569045" cy="60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800" b="1" dirty="0">
                <a:solidFill>
                  <a:srgbClr val="FFFFFF"/>
                </a:solidFill>
              </a:rPr>
              <a:t>Стадия проектирования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8CB992-509F-49B8-AD6B-E68276064B4E}"/>
              </a:ext>
            </a:extLst>
          </p:cNvPr>
          <p:cNvSpPr/>
          <p:nvPr/>
        </p:nvSpPr>
        <p:spPr>
          <a:xfrm>
            <a:off x="701824" y="143279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Использование решений ТИМ КРЕДО для самых разнообразных задач проектирования </a:t>
            </a:r>
            <a:r>
              <a:rPr lang="ru-RU" dirty="0">
                <a:solidFill>
                  <a:srgbClr val="FFFF00"/>
                </a:solidFill>
              </a:rPr>
              <a:t>генплана </a:t>
            </a:r>
            <a:r>
              <a:rPr lang="ru-RU" dirty="0">
                <a:solidFill>
                  <a:schemeClr val="bg1"/>
                </a:solidFill>
              </a:rPr>
              <a:t>любых площадных или </a:t>
            </a:r>
            <a:r>
              <a:rPr lang="ru-RU" dirty="0">
                <a:solidFill>
                  <a:srgbClr val="FFFF00"/>
                </a:solidFill>
              </a:rPr>
              <a:t>линейных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объектов</a:t>
            </a:r>
            <a:r>
              <a:rPr lang="ru-RU" dirty="0">
                <a:solidFill>
                  <a:schemeClr val="bg1"/>
                </a:solidFill>
              </a:rPr>
              <a:t>, позволяет получать высококачественные </a:t>
            </a:r>
            <a:r>
              <a:rPr lang="ru-RU" dirty="0">
                <a:solidFill>
                  <a:srgbClr val="FFFF00"/>
                </a:solidFill>
              </a:rPr>
              <a:t>информационные модели</a:t>
            </a:r>
            <a:r>
              <a:rPr lang="ru-RU" dirty="0">
                <a:solidFill>
                  <a:schemeClr val="bg1"/>
                </a:solidFill>
              </a:rPr>
              <a:t> проектируемых территорий, </a:t>
            </a:r>
            <a:r>
              <a:rPr lang="ru-RU" dirty="0">
                <a:solidFill>
                  <a:srgbClr val="FFFF00"/>
                </a:solidFill>
              </a:rPr>
              <a:t>объектов ПГС или дорог</a:t>
            </a:r>
            <a:endParaRPr lang="ru-BY" dirty="0">
              <a:solidFill>
                <a:srgbClr val="FFFF00"/>
              </a:solidFill>
            </a:endParaRPr>
          </a:p>
        </p:txBody>
      </p:sp>
      <p:pic>
        <p:nvPicPr>
          <p:cNvPr id="5" name="Рисунок 23">
            <a:extLst>
              <a:ext uri="{FF2B5EF4-FFF2-40B4-BE49-F238E27FC236}">
                <a16:creationId xmlns:a16="http://schemas.microsoft.com/office/drawing/2014/main" id="{B1CC49EF-61C7-40E6-ABD7-F1F9579D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576" r="4950"/>
          <a:stretch>
            <a:fillRect/>
          </a:stretch>
        </p:blipFill>
        <p:spPr bwMode="auto">
          <a:xfrm>
            <a:off x="5652120" y="797287"/>
            <a:ext cx="3284722" cy="26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3F0CAC6-FEDC-4837-8F36-4F81125DFACD}"/>
              </a:ext>
            </a:extLst>
          </p:cNvPr>
          <p:cNvGrpSpPr>
            <a:grpSpLocks/>
          </p:cNvGrpSpPr>
          <p:nvPr/>
        </p:nvGrpSpPr>
        <p:grpSpPr bwMode="auto">
          <a:xfrm>
            <a:off x="854460" y="2817792"/>
            <a:ext cx="4608512" cy="2270062"/>
            <a:chOff x="1682982" y="857256"/>
            <a:chExt cx="9549870" cy="5215762"/>
          </a:xfrm>
        </p:grpSpPr>
        <p:pic>
          <p:nvPicPr>
            <p:cNvPr id="7" name="Picture 4" descr="undefined">
              <a:extLst>
                <a:ext uri="{FF2B5EF4-FFF2-40B4-BE49-F238E27FC236}">
                  <a16:creationId xmlns:a16="http://schemas.microsoft.com/office/drawing/2014/main" id="{EEE84B5F-68F5-4E08-9A65-FEC585196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" r="10327"/>
            <a:stretch>
              <a:fillRect/>
            </a:stretch>
          </p:blipFill>
          <p:spPr bwMode="auto">
            <a:xfrm>
              <a:off x="1682982" y="867877"/>
              <a:ext cx="5803861" cy="520064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5" descr="развязка.gif">
              <a:extLst>
                <a:ext uri="{FF2B5EF4-FFF2-40B4-BE49-F238E27FC236}">
                  <a16:creationId xmlns:a16="http://schemas.microsoft.com/office/drawing/2014/main" id="{F5032F49-E51F-4F34-B338-4C996DDF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41"/>
            <a:stretch>
              <a:fillRect/>
            </a:stretch>
          </p:blipFill>
          <p:spPr bwMode="auto">
            <a:xfrm>
              <a:off x="7127873" y="857256"/>
              <a:ext cx="4104979" cy="26146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19">
              <a:extLst>
                <a:ext uri="{FF2B5EF4-FFF2-40B4-BE49-F238E27FC236}">
                  <a16:creationId xmlns:a16="http://schemas.microsoft.com/office/drawing/2014/main" id="{F10199DA-70FA-4C23-B47F-5F906EC1C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8" t="12999" r="32913" b="18358"/>
            <a:stretch>
              <a:fillRect/>
            </a:stretch>
          </p:blipFill>
          <p:spPr bwMode="auto">
            <a:xfrm>
              <a:off x="7127875" y="3039199"/>
              <a:ext cx="4104977" cy="303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20">
              <a:extLst>
                <a:ext uri="{FF2B5EF4-FFF2-40B4-BE49-F238E27FC236}">
                  <a16:creationId xmlns:a16="http://schemas.microsoft.com/office/drawing/2014/main" id="{34CB842E-5FA5-4185-9467-FCBEBB95E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5" t="43353" r="36890" b="26569"/>
            <a:stretch>
              <a:fillRect/>
            </a:stretch>
          </p:blipFill>
          <p:spPr bwMode="auto">
            <a:xfrm>
              <a:off x="1697971" y="3074505"/>
              <a:ext cx="2406089" cy="1389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5" descr="D:\000 0_КАРТИНКИ\0_2021_6_BIM конкурс\Рабочий стол 2021-05-30 06.59.17.jpg">
            <a:extLst>
              <a:ext uri="{FF2B5EF4-FFF2-40B4-BE49-F238E27FC236}">
                <a16:creationId xmlns:a16="http://schemas.microsoft.com/office/drawing/2014/main" id="{DA2174B7-89C8-4A48-8674-F4A4F2FB6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0" r="35349" b="29347"/>
          <a:stretch/>
        </p:blipFill>
        <p:spPr bwMode="auto">
          <a:xfrm>
            <a:off x="4894369" y="3238831"/>
            <a:ext cx="4081094" cy="1483856"/>
          </a:xfrm>
          <a:prstGeom prst="rect">
            <a:avLst/>
          </a:prstGeom>
          <a:noFill/>
          <a:effectLst>
            <a:glow rad="76200">
              <a:srgbClr val="002060">
                <a:alpha val="44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25D6FC-655B-4702-8C24-BB34A94BF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123478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4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8">
            <a:extLst>
              <a:ext uri="{FF2B5EF4-FFF2-40B4-BE49-F238E27FC236}">
                <a16:creationId xmlns:a16="http://schemas.microsoft.com/office/drawing/2014/main" id="{18B3A1E2-E98B-47B2-A91C-4126A4D11F18}"/>
              </a:ext>
            </a:extLst>
          </p:cNvPr>
          <p:cNvSpPr txBox="1"/>
          <p:nvPr/>
        </p:nvSpPr>
        <p:spPr>
          <a:xfrm>
            <a:off x="2987824" y="187515"/>
            <a:ext cx="3569045" cy="60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800" b="1" dirty="0">
                <a:solidFill>
                  <a:srgbClr val="FFFFFF"/>
                </a:solidFill>
              </a:rPr>
              <a:t>Стадия строительства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F58ED1-435E-4CC0-A37E-E198BEBBA7B5}"/>
              </a:ext>
            </a:extLst>
          </p:cNvPr>
          <p:cNvSpPr/>
          <p:nvPr/>
        </p:nvSpPr>
        <p:spPr>
          <a:xfrm>
            <a:off x="2001637" y="69954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Компоненты программной системы ТИМ КРЕДО будут иметь возможность работать в составе программно-аппаратных комплексов управления строительной техникой (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</a:rPr>
              <a:t>3D-САУ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), решать задачи организации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</a:rPr>
              <a:t>строительства и календарного планирования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(ПОС и ППР),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</a:rPr>
              <a:t>вычислять объемы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земляных работ, автоматически определять дефекты покрытий и пр.</a:t>
            </a:r>
            <a:endParaRPr lang="ru-BY" dirty="0">
              <a:solidFill>
                <a:schemeClr val="bg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356735E-1A5A-4B77-BC6F-5B253752DC09}"/>
              </a:ext>
            </a:extLst>
          </p:cNvPr>
          <p:cNvGrpSpPr/>
          <p:nvPr/>
        </p:nvGrpSpPr>
        <p:grpSpPr>
          <a:xfrm>
            <a:off x="5580112" y="2506932"/>
            <a:ext cx="3456384" cy="2289568"/>
            <a:chOff x="6228184" y="642222"/>
            <a:chExt cx="2846378" cy="204287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D292BA9-7196-4091-91A1-9594D78EBF12}"/>
                </a:ext>
              </a:extLst>
            </p:cNvPr>
            <p:cNvPicPr/>
            <p:nvPr/>
          </p:nvPicPr>
          <p:blipFill rotWithShape="1">
            <a:blip r:embed="rId2"/>
            <a:srcRect t="6360" r="5447"/>
            <a:stretch/>
          </p:blipFill>
          <p:spPr bwMode="auto">
            <a:xfrm>
              <a:off x="6228184" y="642222"/>
              <a:ext cx="2846378" cy="1449278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8A8B808-2605-481F-8567-480989E8A48E}"/>
                </a:ext>
              </a:extLst>
            </p:cNvPr>
            <p:cNvPicPr/>
            <p:nvPr/>
          </p:nvPicPr>
          <p:blipFill rotWithShape="1">
            <a:blip r:embed="rId3"/>
            <a:srcRect l="3414" r="7181" b="-15064"/>
            <a:stretch/>
          </p:blipFill>
          <p:spPr bwMode="auto">
            <a:xfrm>
              <a:off x="6228184" y="2083499"/>
              <a:ext cx="2846378" cy="601598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5F46926-F48B-4DAC-8AA1-A1D8F1FA765F}"/>
              </a:ext>
            </a:extLst>
          </p:cNvPr>
          <p:cNvGrpSpPr/>
          <p:nvPr/>
        </p:nvGrpSpPr>
        <p:grpSpPr>
          <a:xfrm>
            <a:off x="6550056" y="317781"/>
            <a:ext cx="2376264" cy="1624290"/>
            <a:chOff x="76022" y="2651938"/>
            <a:chExt cx="3551550" cy="225417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DC35019-6F6C-41DE-B860-3CBA974B847C}"/>
                </a:ext>
              </a:extLst>
            </p:cNvPr>
            <p:cNvPicPr/>
            <p:nvPr/>
          </p:nvPicPr>
          <p:blipFill rotWithShape="1">
            <a:blip r:embed="rId4"/>
            <a:srcRect l="5434" t="5046" r="7360"/>
            <a:stretch/>
          </p:blipFill>
          <p:spPr>
            <a:xfrm>
              <a:off x="107504" y="3435846"/>
              <a:ext cx="3520068" cy="14702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17306FF-FE24-4A37-B69D-D99994B1A61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6022" y="2651938"/>
              <a:ext cx="3551550" cy="7839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5" name="Picture 2" descr="undefined">
            <a:extLst>
              <a:ext uri="{FF2B5EF4-FFF2-40B4-BE49-F238E27FC236}">
                <a16:creationId xmlns:a16="http://schemas.microsoft.com/office/drawing/2014/main" id="{ECD0A97C-7D65-4E65-B0E5-5860B997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8344"/>
            <a:ext cx="5682186" cy="238337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67B52B-D283-4F33-BD60-6671723FF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23478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51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8">
            <a:extLst>
              <a:ext uri="{FF2B5EF4-FFF2-40B4-BE49-F238E27FC236}">
                <a16:creationId xmlns:a16="http://schemas.microsoft.com/office/drawing/2014/main" id="{798D2EC6-6CF9-4994-9F09-FD072EF29358}"/>
              </a:ext>
            </a:extLst>
          </p:cNvPr>
          <p:cNvSpPr txBox="1"/>
          <p:nvPr/>
        </p:nvSpPr>
        <p:spPr>
          <a:xfrm>
            <a:off x="3152166" y="60605"/>
            <a:ext cx="3569045" cy="60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1800" b="1" dirty="0">
                <a:solidFill>
                  <a:srgbClr val="FFFFFF"/>
                </a:solidFill>
              </a:rPr>
              <a:t>Стадия эксплуатации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D8BEF2-392C-48EE-B9CE-D1365CFEFE3F}"/>
              </a:ext>
            </a:extLst>
          </p:cNvPr>
          <p:cNvSpPr/>
          <p:nvPr/>
        </p:nvSpPr>
        <p:spPr>
          <a:xfrm>
            <a:off x="1763688" y="688311"/>
            <a:ext cx="66967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Сформированная с учетом результатов и особенностей строительства объекта,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</a:rPr>
              <a:t>эксплуатационная модель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будет использоваться при планировании и проведении различных профилактических и ремонтных мероприятий, направленных на поддержание заданных эксплуатационных характеристик объекта.</a:t>
            </a:r>
            <a:endParaRPr lang="ru-BY" dirty="0">
              <a:solidFill>
                <a:schemeClr val="bg1"/>
              </a:solidFill>
            </a:endParaRPr>
          </a:p>
        </p:txBody>
      </p:sp>
      <p:pic>
        <p:nvPicPr>
          <p:cNvPr id="6" name="Picture 20" descr="3D-вид деформационной поверхности в КРЕДО РАСЧЕТ ДЕФОРМАЦИЙ">
            <a:extLst>
              <a:ext uri="{FF2B5EF4-FFF2-40B4-BE49-F238E27FC236}">
                <a16:creationId xmlns:a16="http://schemas.microsoft.com/office/drawing/2014/main" id="{3DA7F168-4FF8-4655-9691-156CCC36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4" y="1875796"/>
            <a:ext cx="2772167" cy="213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:\000 0_КАРТИНКИ\0_2021_6_BIM конкурс\Рабочий стол 2021-05-30 06.57.01.jpg">
            <a:extLst>
              <a:ext uri="{FF2B5EF4-FFF2-40B4-BE49-F238E27FC236}">
                <a16:creationId xmlns:a16="http://schemas.microsoft.com/office/drawing/2014/main" id="{D548E110-46E1-43C5-90CD-4DB6D091C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1"/>
          <a:stretch/>
        </p:blipFill>
        <p:spPr bwMode="auto">
          <a:xfrm>
            <a:off x="2051720" y="2548282"/>
            <a:ext cx="4757558" cy="2432360"/>
          </a:xfrm>
          <a:prstGeom prst="rect">
            <a:avLst/>
          </a:prstGeom>
          <a:noFill/>
          <a:effectLst>
            <a:glow rad="76200">
              <a:srgbClr val="002060">
                <a:alpha val="44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60E54D-3DD7-4347-91FB-3875C1E9A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067" y="1643275"/>
            <a:ext cx="4668287" cy="2811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Google Shape;394;p46">
            <a:extLst>
              <a:ext uri="{FF2B5EF4-FFF2-40B4-BE49-F238E27FC236}">
                <a16:creationId xmlns:a16="http://schemas.microsoft.com/office/drawing/2014/main" id="{6BE2D42D-C442-4C00-ADEF-E572F98DF092}"/>
              </a:ext>
            </a:extLst>
          </p:cNvPr>
          <p:cNvPicPr preferRelativeResize="0"/>
          <p:nvPr/>
        </p:nvPicPr>
        <p:blipFill rotWithShape="1">
          <a:blip r:embed="rId5"/>
          <a:srcRect l="30245" t="9478" r="27848" b="7545"/>
          <a:stretch/>
        </p:blipFill>
        <p:spPr>
          <a:xfrm>
            <a:off x="1077571" y="2919446"/>
            <a:ext cx="1702482" cy="2181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C596F3-6B9D-4994-B004-B5BB27735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23478"/>
            <a:ext cx="142591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66130"/>
      </p:ext>
    </p:extLst>
  </p:cSld>
  <p:clrMapOvr>
    <a:masterClrMapping/>
  </p:clrMapOvr>
</p:sld>
</file>

<file path=ppt/theme/theme1.xml><?xml version="1.0" encoding="utf-8"?>
<a:theme xmlns:a="http://schemas.openxmlformats.org/drawingml/2006/main" name="Небесная">
  <a:themeElements>
    <a:clrScheme name="Небесная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426</Words>
  <Application>Microsoft Office PowerPoint</Application>
  <PresentationFormat>Экран (16:9)</PresentationFormat>
  <Paragraphs>39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Impact</vt:lpstr>
      <vt:lpstr>Montserrat Light</vt:lpstr>
      <vt:lpstr>Небесная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Kopa Elena</dc:creator>
  <cp:lastModifiedBy>Koleda Sergey</cp:lastModifiedBy>
  <cp:revision>173</cp:revision>
  <dcterms:modified xsi:type="dcterms:W3CDTF">2023-06-05T10:20:40Z</dcterms:modified>
</cp:coreProperties>
</file>