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8288000" cy="10287000"/>
  <p:notesSz cx="18288000" cy="10287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Inter" panose="020B0604020202020204" charset="0"/>
      <p:regular r:id="rId11"/>
      <p:bold r:id="rId12"/>
    </p:embeddedFont>
    <p:embeddedFont>
      <p:font typeface="Inter ExtraBold" panose="020B0604020202020204" charset="0"/>
      <p:bold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6" y="5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3d054db7f7_0_5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23d054db7f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3d054db7f7_0_15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23d054db7f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obj">
  <p:cSld name="OBJECT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7999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213788" y="2552713"/>
            <a:ext cx="13860423" cy="273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939746" y="5807777"/>
            <a:ext cx="14408506" cy="168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41472" y="1025525"/>
            <a:ext cx="880505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>
                <a:solidFill>
                  <a:srgbClr val="0D0F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52692" y="0"/>
            <a:ext cx="8337042" cy="1029140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/>
          <p:nvPr/>
        </p:nvSpPr>
        <p:spPr>
          <a:xfrm>
            <a:off x="1718437" y="2037397"/>
            <a:ext cx="11191875" cy="6229350"/>
          </a:xfrm>
          <a:custGeom>
            <a:avLst/>
            <a:gdLst/>
            <a:ahLst/>
            <a:cxnLst/>
            <a:rect l="l" t="t" r="r" b="b"/>
            <a:pathLst>
              <a:path w="11191875" h="6229350" extrusionOk="0">
                <a:moveTo>
                  <a:pt x="10751848" y="6229349"/>
                </a:moveTo>
                <a:lnTo>
                  <a:pt x="439780" y="6229349"/>
                </a:lnTo>
                <a:lnTo>
                  <a:pt x="391958" y="6226762"/>
                </a:lnTo>
                <a:lnTo>
                  <a:pt x="345604" y="6219182"/>
                </a:lnTo>
                <a:lnTo>
                  <a:pt x="300989" y="6206879"/>
                </a:lnTo>
                <a:lnTo>
                  <a:pt x="258385" y="6190125"/>
                </a:lnTo>
                <a:lnTo>
                  <a:pt x="218062" y="6169192"/>
                </a:lnTo>
                <a:lnTo>
                  <a:pt x="180292" y="6144350"/>
                </a:lnTo>
                <a:lnTo>
                  <a:pt x="145346" y="6115871"/>
                </a:lnTo>
                <a:lnTo>
                  <a:pt x="113496" y="6084025"/>
                </a:lnTo>
                <a:lnTo>
                  <a:pt x="85012" y="6049085"/>
                </a:lnTo>
                <a:lnTo>
                  <a:pt x="60166" y="6011321"/>
                </a:lnTo>
                <a:lnTo>
                  <a:pt x="39229" y="5971004"/>
                </a:lnTo>
                <a:lnTo>
                  <a:pt x="22473" y="5928406"/>
                </a:lnTo>
                <a:lnTo>
                  <a:pt x="10169" y="5883798"/>
                </a:lnTo>
                <a:lnTo>
                  <a:pt x="2587" y="5837451"/>
                </a:lnTo>
                <a:lnTo>
                  <a:pt x="0" y="5789637"/>
                </a:lnTo>
                <a:lnTo>
                  <a:pt x="0" y="439712"/>
                </a:lnTo>
                <a:lnTo>
                  <a:pt x="2587" y="391897"/>
                </a:lnTo>
                <a:lnTo>
                  <a:pt x="10169" y="345550"/>
                </a:lnTo>
                <a:lnTo>
                  <a:pt x="22473" y="300942"/>
                </a:lnTo>
                <a:lnTo>
                  <a:pt x="39229" y="258344"/>
                </a:lnTo>
                <a:lnTo>
                  <a:pt x="60166" y="218028"/>
                </a:lnTo>
                <a:lnTo>
                  <a:pt x="85012" y="180264"/>
                </a:lnTo>
                <a:lnTo>
                  <a:pt x="113496" y="145323"/>
                </a:lnTo>
                <a:lnTo>
                  <a:pt x="145346" y="113478"/>
                </a:lnTo>
                <a:lnTo>
                  <a:pt x="180292" y="84999"/>
                </a:lnTo>
                <a:lnTo>
                  <a:pt x="218062" y="60157"/>
                </a:lnTo>
                <a:lnTo>
                  <a:pt x="258385" y="39223"/>
                </a:lnTo>
                <a:lnTo>
                  <a:pt x="300989" y="22470"/>
                </a:lnTo>
                <a:lnTo>
                  <a:pt x="345604" y="10167"/>
                </a:lnTo>
                <a:lnTo>
                  <a:pt x="391958" y="2587"/>
                </a:lnTo>
                <a:lnTo>
                  <a:pt x="439780" y="0"/>
                </a:lnTo>
                <a:lnTo>
                  <a:pt x="10751848" y="0"/>
                </a:lnTo>
                <a:lnTo>
                  <a:pt x="10799670" y="2587"/>
                </a:lnTo>
                <a:lnTo>
                  <a:pt x="10846024" y="10167"/>
                </a:lnTo>
                <a:lnTo>
                  <a:pt x="10890639" y="22470"/>
                </a:lnTo>
                <a:lnTo>
                  <a:pt x="10933244" y="39223"/>
                </a:lnTo>
                <a:lnTo>
                  <a:pt x="10973567" y="60157"/>
                </a:lnTo>
                <a:lnTo>
                  <a:pt x="11011337" y="84999"/>
                </a:lnTo>
                <a:lnTo>
                  <a:pt x="11046283" y="113478"/>
                </a:lnTo>
                <a:lnTo>
                  <a:pt x="11078133" y="145323"/>
                </a:lnTo>
                <a:lnTo>
                  <a:pt x="11106617" y="180264"/>
                </a:lnTo>
                <a:lnTo>
                  <a:pt x="11131463" y="218028"/>
                </a:lnTo>
                <a:lnTo>
                  <a:pt x="11152399" y="258344"/>
                </a:lnTo>
                <a:lnTo>
                  <a:pt x="11169155" y="300942"/>
                </a:lnTo>
                <a:lnTo>
                  <a:pt x="11181460" y="345550"/>
                </a:lnTo>
                <a:lnTo>
                  <a:pt x="11189041" y="391897"/>
                </a:lnTo>
                <a:lnTo>
                  <a:pt x="11191629" y="439712"/>
                </a:lnTo>
                <a:lnTo>
                  <a:pt x="11191629" y="5789637"/>
                </a:lnTo>
                <a:lnTo>
                  <a:pt x="11189041" y="5837451"/>
                </a:lnTo>
                <a:lnTo>
                  <a:pt x="11181460" y="5883798"/>
                </a:lnTo>
                <a:lnTo>
                  <a:pt x="11169155" y="5928406"/>
                </a:lnTo>
                <a:lnTo>
                  <a:pt x="11152399" y="5971004"/>
                </a:lnTo>
                <a:lnTo>
                  <a:pt x="11131463" y="6011321"/>
                </a:lnTo>
                <a:lnTo>
                  <a:pt x="11106617" y="6049085"/>
                </a:lnTo>
                <a:lnTo>
                  <a:pt x="11078133" y="6084025"/>
                </a:lnTo>
                <a:lnTo>
                  <a:pt x="11046283" y="6115871"/>
                </a:lnTo>
                <a:lnTo>
                  <a:pt x="11011337" y="6144350"/>
                </a:lnTo>
                <a:lnTo>
                  <a:pt x="10973567" y="6169192"/>
                </a:lnTo>
                <a:lnTo>
                  <a:pt x="10933244" y="6190125"/>
                </a:lnTo>
                <a:lnTo>
                  <a:pt x="10890639" y="6206879"/>
                </a:lnTo>
                <a:lnTo>
                  <a:pt x="10846024" y="6219182"/>
                </a:lnTo>
                <a:lnTo>
                  <a:pt x="10799670" y="6226762"/>
                </a:lnTo>
                <a:lnTo>
                  <a:pt x="10751848" y="6229349"/>
                </a:lnTo>
                <a:close/>
              </a:path>
            </a:pathLst>
          </a:custGeom>
          <a:solidFill>
            <a:srgbClr val="8B52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5"/>
          <p:cNvSpPr/>
          <p:nvPr/>
        </p:nvSpPr>
        <p:spPr>
          <a:xfrm>
            <a:off x="10392892" y="1617458"/>
            <a:ext cx="6172200" cy="7054850"/>
          </a:xfrm>
          <a:custGeom>
            <a:avLst/>
            <a:gdLst/>
            <a:ahLst/>
            <a:cxnLst/>
            <a:rect l="l" t="t" r="r" b="b"/>
            <a:pathLst>
              <a:path w="6172200" h="7054850" extrusionOk="0">
                <a:moveTo>
                  <a:pt x="6172124" y="336880"/>
                </a:moveTo>
                <a:lnTo>
                  <a:pt x="6169050" y="291249"/>
                </a:lnTo>
                <a:lnTo>
                  <a:pt x="6160084" y="247472"/>
                </a:lnTo>
                <a:lnTo>
                  <a:pt x="6145631" y="205930"/>
                </a:lnTo>
                <a:lnTo>
                  <a:pt x="6126099" y="167043"/>
                </a:lnTo>
                <a:lnTo>
                  <a:pt x="6101905" y="131203"/>
                </a:lnTo>
                <a:lnTo>
                  <a:pt x="6073432" y="98831"/>
                </a:lnTo>
                <a:lnTo>
                  <a:pt x="6041110" y="70319"/>
                </a:lnTo>
                <a:lnTo>
                  <a:pt x="6005322" y="46088"/>
                </a:lnTo>
                <a:lnTo>
                  <a:pt x="5966485" y="26543"/>
                </a:lnTo>
                <a:lnTo>
                  <a:pt x="5925007" y="12065"/>
                </a:lnTo>
                <a:lnTo>
                  <a:pt x="5881281" y="3086"/>
                </a:lnTo>
                <a:lnTo>
                  <a:pt x="5835726" y="0"/>
                </a:lnTo>
                <a:lnTo>
                  <a:pt x="336461" y="0"/>
                </a:lnTo>
                <a:lnTo>
                  <a:pt x="290893" y="3086"/>
                </a:lnTo>
                <a:lnTo>
                  <a:pt x="247180" y="12065"/>
                </a:lnTo>
                <a:lnTo>
                  <a:pt x="205689" y="26543"/>
                </a:lnTo>
                <a:lnTo>
                  <a:pt x="166852" y="46088"/>
                </a:lnTo>
                <a:lnTo>
                  <a:pt x="131064" y="70319"/>
                </a:lnTo>
                <a:lnTo>
                  <a:pt x="98742" y="98831"/>
                </a:lnTo>
                <a:lnTo>
                  <a:pt x="70269" y="131203"/>
                </a:lnTo>
                <a:lnTo>
                  <a:pt x="46075" y="167043"/>
                </a:lnTo>
                <a:lnTo>
                  <a:pt x="26543" y="205930"/>
                </a:lnTo>
                <a:lnTo>
                  <a:pt x="12090" y="247472"/>
                </a:lnTo>
                <a:lnTo>
                  <a:pt x="3124" y="291249"/>
                </a:lnTo>
                <a:lnTo>
                  <a:pt x="50" y="336880"/>
                </a:lnTo>
                <a:lnTo>
                  <a:pt x="50" y="3054032"/>
                </a:lnTo>
                <a:lnTo>
                  <a:pt x="3124" y="3099651"/>
                </a:lnTo>
                <a:lnTo>
                  <a:pt x="12090" y="3143440"/>
                </a:lnTo>
                <a:lnTo>
                  <a:pt x="26543" y="3184982"/>
                </a:lnTo>
                <a:lnTo>
                  <a:pt x="46075" y="3223869"/>
                </a:lnTo>
                <a:lnTo>
                  <a:pt x="70269" y="3259709"/>
                </a:lnTo>
                <a:lnTo>
                  <a:pt x="98742" y="3292081"/>
                </a:lnTo>
                <a:lnTo>
                  <a:pt x="131064" y="3320580"/>
                </a:lnTo>
                <a:lnTo>
                  <a:pt x="166852" y="3344811"/>
                </a:lnTo>
                <a:lnTo>
                  <a:pt x="205689" y="3364369"/>
                </a:lnTo>
                <a:lnTo>
                  <a:pt x="247180" y="3378835"/>
                </a:lnTo>
                <a:lnTo>
                  <a:pt x="290893" y="3387814"/>
                </a:lnTo>
                <a:lnTo>
                  <a:pt x="336461" y="3390900"/>
                </a:lnTo>
                <a:lnTo>
                  <a:pt x="5835726" y="3390900"/>
                </a:lnTo>
                <a:lnTo>
                  <a:pt x="5881281" y="3387814"/>
                </a:lnTo>
                <a:lnTo>
                  <a:pt x="5925007" y="3378835"/>
                </a:lnTo>
                <a:lnTo>
                  <a:pt x="5966485" y="3364369"/>
                </a:lnTo>
                <a:lnTo>
                  <a:pt x="6005322" y="3344811"/>
                </a:lnTo>
                <a:lnTo>
                  <a:pt x="6041110" y="3320580"/>
                </a:lnTo>
                <a:lnTo>
                  <a:pt x="6073432" y="3292081"/>
                </a:lnTo>
                <a:lnTo>
                  <a:pt x="6101905" y="3259709"/>
                </a:lnTo>
                <a:lnTo>
                  <a:pt x="6126099" y="3223869"/>
                </a:lnTo>
                <a:lnTo>
                  <a:pt x="6145631" y="3184982"/>
                </a:lnTo>
                <a:lnTo>
                  <a:pt x="6160084" y="3143440"/>
                </a:lnTo>
                <a:lnTo>
                  <a:pt x="6169050" y="3099651"/>
                </a:lnTo>
                <a:lnTo>
                  <a:pt x="6172124" y="3054032"/>
                </a:lnTo>
                <a:lnTo>
                  <a:pt x="6172124" y="336880"/>
                </a:lnTo>
                <a:close/>
              </a:path>
              <a:path w="6172200" h="7054850" extrusionOk="0">
                <a:moveTo>
                  <a:pt x="6172174" y="4038650"/>
                </a:moveTo>
                <a:lnTo>
                  <a:pt x="6169101" y="3993019"/>
                </a:lnTo>
                <a:lnTo>
                  <a:pt x="6160135" y="3949230"/>
                </a:lnTo>
                <a:lnTo>
                  <a:pt x="6145682" y="3907688"/>
                </a:lnTo>
                <a:lnTo>
                  <a:pt x="6126150" y="3868788"/>
                </a:lnTo>
                <a:lnTo>
                  <a:pt x="6101956" y="3832961"/>
                </a:lnTo>
                <a:lnTo>
                  <a:pt x="6073483" y="3800576"/>
                </a:lnTo>
                <a:lnTo>
                  <a:pt x="6041148" y="3772065"/>
                </a:lnTo>
                <a:lnTo>
                  <a:pt x="6005373" y="3747833"/>
                </a:lnTo>
                <a:lnTo>
                  <a:pt x="5966536" y="3728275"/>
                </a:lnTo>
                <a:lnTo>
                  <a:pt x="5925045" y="3713810"/>
                </a:lnTo>
                <a:lnTo>
                  <a:pt x="5881319" y="3704818"/>
                </a:lnTo>
                <a:lnTo>
                  <a:pt x="5835764" y="3701745"/>
                </a:lnTo>
                <a:lnTo>
                  <a:pt x="336410" y="3701745"/>
                </a:lnTo>
                <a:lnTo>
                  <a:pt x="290855" y="3704818"/>
                </a:lnTo>
                <a:lnTo>
                  <a:pt x="247129" y="3713810"/>
                </a:lnTo>
                <a:lnTo>
                  <a:pt x="205651" y="3728275"/>
                </a:lnTo>
                <a:lnTo>
                  <a:pt x="166814" y="3747833"/>
                </a:lnTo>
                <a:lnTo>
                  <a:pt x="131025" y="3772065"/>
                </a:lnTo>
                <a:lnTo>
                  <a:pt x="98691" y="3800576"/>
                </a:lnTo>
                <a:lnTo>
                  <a:pt x="70231" y="3832961"/>
                </a:lnTo>
                <a:lnTo>
                  <a:pt x="46024" y="3868788"/>
                </a:lnTo>
                <a:lnTo>
                  <a:pt x="26504" y="3907688"/>
                </a:lnTo>
                <a:lnTo>
                  <a:pt x="12052" y="3949230"/>
                </a:lnTo>
                <a:lnTo>
                  <a:pt x="3086" y="3993019"/>
                </a:lnTo>
                <a:lnTo>
                  <a:pt x="0" y="4038650"/>
                </a:lnTo>
                <a:lnTo>
                  <a:pt x="0" y="6717627"/>
                </a:lnTo>
                <a:lnTo>
                  <a:pt x="3086" y="6763258"/>
                </a:lnTo>
                <a:lnTo>
                  <a:pt x="12052" y="6807047"/>
                </a:lnTo>
                <a:lnTo>
                  <a:pt x="26504" y="6848589"/>
                </a:lnTo>
                <a:lnTo>
                  <a:pt x="46024" y="6887489"/>
                </a:lnTo>
                <a:lnTo>
                  <a:pt x="70231" y="6923329"/>
                </a:lnTo>
                <a:lnTo>
                  <a:pt x="98691" y="6955701"/>
                </a:lnTo>
                <a:lnTo>
                  <a:pt x="131025" y="6984212"/>
                </a:lnTo>
                <a:lnTo>
                  <a:pt x="166814" y="7008444"/>
                </a:lnTo>
                <a:lnTo>
                  <a:pt x="205651" y="7028002"/>
                </a:lnTo>
                <a:lnTo>
                  <a:pt x="247129" y="7042480"/>
                </a:lnTo>
                <a:lnTo>
                  <a:pt x="290855" y="7051459"/>
                </a:lnTo>
                <a:lnTo>
                  <a:pt x="336410" y="7054545"/>
                </a:lnTo>
                <a:lnTo>
                  <a:pt x="5835764" y="7054545"/>
                </a:lnTo>
                <a:lnTo>
                  <a:pt x="5881319" y="7051459"/>
                </a:lnTo>
                <a:lnTo>
                  <a:pt x="5925045" y="7042480"/>
                </a:lnTo>
                <a:lnTo>
                  <a:pt x="5966536" y="7028002"/>
                </a:lnTo>
                <a:lnTo>
                  <a:pt x="6005373" y="7008444"/>
                </a:lnTo>
                <a:lnTo>
                  <a:pt x="6041148" y="6984212"/>
                </a:lnTo>
                <a:lnTo>
                  <a:pt x="6073483" y="6955701"/>
                </a:lnTo>
                <a:lnTo>
                  <a:pt x="6101956" y="6923329"/>
                </a:lnTo>
                <a:lnTo>
                  <a:pt x="6126150" y="6887489"/>
                </a:lnTo>
                <a:lnTo>
                  <a:pt x="6145682" y="6848589"/>
                </a:lnTo>
                <a:lnTo>
                  <a:pt x="6160135" y="6807047"/>
                </a:lnTo>
                <a:lnTo>
                  <a:pt x="6169101" y="6763258"/>
                </a:lnTo>
                <a:lnTo>
                  <a:pt x="6172174" y="6717627"/>
                </a:lnTo>
                <a:lnTo>
                  <a:pt x="6172174" y="403865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741472" y="1025525"/>
            <a:ext cx="880505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>
                <a:solidFill>
                  <a:srgbClr val="0D0F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741472" y="1025525"/>
            <a:ext cx="880505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>
                <a:solidFill>
                  <a:srgbClr val="0D0F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41472" y="1025525"/>
            <a:ext cx="880505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0D0F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7917550" y="461000"/>
            <a:ext cx="5039100" cy="5039100"/>
          </a:xfrm>
          <a:prstGeom prst="ellipse">
            <a:avLst/>
          </a:prstGeom>
          <a:solidFill>
            <a:srgbClr val="FBFB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-5846050" y="-774900"/>
            <a:ext cx="11836800" cy="11836800"/>
          </a:xfrm>
          <a:prstGeom prst="ellipse">
            <a:avLst/>
          </a:prstGeom>
          <a:solidFill>
            <a:srgbClr val="8B5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-1208525" y="1739589"/>
            <a:ext cx="18075900" cy="6591107"/>
          </a:xfrm>
          <a:prstGeom prst="roundRect">
            <a:avLst>
              <a:gd name="adj" fmla="val 16667"/>
            </a:avLst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 txBox="1"/>
          <p:nvPr/>
        </p:nvSpPr>
        <p:spPr>
          <a:xfrm>
            <a:off x="702526" y="2260393"/>
            <a:ext cx="15401473" cy="262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10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0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Экосистема</a:t>
            </a:r>
            <a:r>
              <a:rPr lang="en-US" sz="4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виртуальной</a:t>
            </a:r>
            <a:r>
              <a:rPr lang="en-US" sz="4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40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дополненной</a:t>
            </a:r>
            <a:r>
              <a:rPr lang="en-US" sz="4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реальности</a:t>
            </a:r>
            <a:r>
              <a:rPr lang="en-US" sz="4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br>
              <a:rPr lang="ru-RU" sz="4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40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со</a:t>
            </a:r>
            <a:r>
              <a:rPr lang="en-US" sz="4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встроенным</a:t>
            </a:r>
            <a:r>
              <a:rPr lang="en-US" sz="4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модулем</a:t>
            </a:r>
            <a:r>
              <a:rPr lang="en-US" sz="4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автоматизированного</a:t>
            </a:r>
            <a:r>
              <a:rPr lang="en-US" sz="4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прокторинга</a:t>
            </a:r>
            <a:r>
              <a:rPr lang="en-US" sz="4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для</a:t>
            </a:r>
            <a:r>
              <a:rPr lang="en-US" sz="4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всех</a:t>
            </a:r>
            <a:r>
              <a:rPr lang="en-US" sz="4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уровней</a:t>
            </a:r>
            <a:r>
              <a:rPr lang="en-US" sz="4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40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форм</a:t>
            </a:r>
            <a:r>
              <a:rPr lang="en-US" sz="4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образования</a:t>
            </a:r>
            <a:r>
              <a:rPr lang="en-US" sz="4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br>
              <a:rPr lang="ru-RU" sz="4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40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включая</a:t>
            </a:r>
            <a:r>
              <a:rPr lang="en-US" sz="4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корпоративное</a:t>
            </a:r>
            <a:r>
              <a:rPr lang="en-US" sz="4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40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дистанционное</a:t>
            </a:r>
            <a:endParaRPr sz="8800" dirty="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16265200" y="-1804725"/>
            <a:ext cx="5039100" cy="5039100"/>
          </a:xfrm>
          <a:prstGeom prst="ellipse">
            <a:avLst/>
          </a:prstGeom>
          <a:solidFill>
            <a:srgbClr val="B6D7A8">
              <a:alpha val="49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"/>
          <p:cNvSpPr txBox="1"/>
          <p:nvPr/>
        </p:nvSpPr>
        <p:spPr>
          <a:xfrm>
            <a:off x="702526" y="5035142"/>
            <a:ext cx="15401474" cy="278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Области</a:t>
            </a:r>
            <a:r>
              <a:rPr lang="en-US" sz="27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2700" b="1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отрасли</a:t>
            </a:r>
            <a:r>
              <a:rPr lang="en-US" sz="27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700" b="1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применения</a:t>
            </a:r>
            <a:r>
              <a:rPr lang="en-US" sz="27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ПО:</a:t>
            </a:r>
            <a:endParaRPr lang="ru-RU" sz="27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Сферы</a:t>
            </a:r>
            <a:r>
              <a:rPr lang="en-US" sz="23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образования</a:t>
            </a:r>
            <a:r>
              <a:rPr lang="en-US" sz="23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23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корпоративного</a:t>
            </a:r>
            <a:r>
              <a:rPr lang="en-US" sz="23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обучения</a:t>
            </a:r>
            <a:r>
              <a:rPr lang="en-US" sz="23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lang="ru-RU" sz="23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ПО </a:t>
            </a:r>
            <a:r>
              <a:rPr lang="en-US" sz="23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формирует</a:t>
            </a:r>
            <a:r>
              <a:rPr lang="en-US" sz="23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новые</a:t>
            </a:r>
            <a:r>
              <a:rPr lang="en-US" sz="23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подходы</a:t>
            </a:r>
            <a:r>
              <a:rPr lang="en-US" sz="23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к </a:t>
            </a:r>
            <a:r>
              <a:rPr lang="en-US" sz="23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процессу</a:t>
            </a:r>
            <a:r>
              <a:rPr lang="en-US" sz="23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обучения</a:t>
            </a:r>
            <a:r>
              <a:rPr lang="en-US" sz="23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за</a:t>
            </a:r>
            <a:r>
              <a:rPr lang="en-US" sz="23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счет</a:t>
            </a:r>
            <a:r>
              <a:rPr lang="en-US" sz="23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новых</a:t>
            </a:r>
            <a:r>
              <a:rPr lang="en-US" sz="23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интегрированных</a:t>
            </a:r>
            <a:r>
              <a:rPr lang="en-US" sz="23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средств</a:t>
            </a:r>
            <a:r>
              <a:rPr lang="en-US" sz="23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разработки</a:t>
            </a:r>
            <a:r>
              <a:rPr lang="en-US" sz="23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VR/AR </a:t>
            </a:r>
            <a:r>
              <a:rPr lang="en-US" sz="23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контента</a:t>
            </a:r>
            <a:r>
              <a:rPr lang="en-US" sz="23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3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средств</a:t>
            </a:r>
            <a:r>
              <a:rPr lang="en-US" sz="23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интерактивного</a:t>
            </a:r>
            <a:r>
              <a:rPr lang="en-US" sz="23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обучения</a:t>
            </a:r>
            <a:r>
              <a:rPr lang="en-US" sz="23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 а </a:t>
            </a:r>
            <a:r>
              <a:rPr lang="en-US" sz="23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также</a:t>
            </a:r>
            <a:r>
              <a:rPr lang="en-US" sz="23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инструмента</a:t>
            </a:r>
            <a:r>
              <a:rPr lang="en-US" sz="23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для</a:t>
            </a:r>
            <a:r>
              <a:rPr lang="en-US" sz="23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контроля</a:t>
            </a:r>
            <a:r>
              <a:rPr lang="en-US" sz="23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дистанционных</a:t>
            </a:r>
            <a:r>
              <a:rPr lang="en-US" sz="23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испытаний</a:t>
            </a:r>
            <a:r>
              <a:rPr lang="en-US" sz="23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3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10462000" y="8638275"/>
            <a:ext cx="5996100" cy="5996100"/>
          </a:xfrm>
          <a:prstGeom prst="ellipse">
            <a:avLst/>
          </a:prstGeom>
          <a:solidFill>
            <a:srgbClr val="F6F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E3E699-F97D-F624-7823-F11B0FB77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85681" y="461000"/>
            <a:ext cx="3419475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8066725" y="1379617"/>
            <a:ext cx="9165000" cy="2633100"/>
          </a:xfrm>
          <a:prstGeom prst="roundRect">
            <a:avLst>
              <a:gd name="adj" fmla="val 16667"/>
            </a:avLst>
          </a:prstGeom>
          <a:solidFill>
            <a:srgbClr val="8B52FF"/>
          </a:solidFill>
          <a:ln w="9525" cap="flat" cmpd="sng">
            <a:solidFill>
              <a:srgbClr val="8B5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3008" y="7223410"/>
            <a:ext cx="5563351" cy="306358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 txBox="1"/>
          <p:nvPr/>
        </p:nvSpPr>
        <p:spPr>
          <a:xfrm>
            <a:off x="8459725" y="4248126"/>
            <a:ext cx="8772000" cy="554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6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Особенности продукта:</a:t>
            </a:r>
            <a:br>
              <a:rPr lang="ru-RU" sz="26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endParaRPr lang="ru-RU" sz="10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31000"/>
              <a:buFont typeface="Arial" panose="020B0604020202020204" pitchFamily="34" charset="0"/>
              <a:buChar char="•"/>
            </a:pPr>
            <a:r>
              <a:rPr lang="ru-RU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Иммерсивное</a:t>
            </a:r>
            <a:r>
              <a:rPr lang="ru-RU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решение</a:t>
            </a:r>
            <a:br>
              <a:rPr lang="ru-RU" sz="1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1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Настройка персональных аватаров.</a:t>
            </a:r>
            <a:br>
              <a:rPr lang="ru-RU" sz="1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1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Голосовой чат с объемным звуком.</a:t>
            </a:r>
            <a:br>
              <a:rPr lang="ru-RU" sz="1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endParaRPr lang="ru-RU" sz="10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1000"/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Адаптивное решение</a:t>
            </a:r>
            <a:br>
              <a:rPr lang="ru-RU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1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Доступна загрузка 3D-объектов и других файлов.</a:t>
            </a:r>
            <a:br>
              <a:rPr lang="ru-RU" sz="1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endParaRPr lang="ru-RU" sz="10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1000"/>
              <a:buFont typeface="Arial" panose="020B0604020202020204" pitchFamily="34" charset="0"/>
              <a:buChar char="•"/>
            </a:pPr>
            <a:r>
              <a:rPr lang="ru-RU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Кастомизируемое</a:t>
            </a:r>
            <a:r>
              <a:rPr lang="ru-RU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решение</a:t>
            </a:r>
            <a:br>
              <a:rPr lang="ru-RU" sz="4500" dirty="0">
                <a:latin typeface="Inter"/>
                <a:ea typeface="Inter"/>
                <a:cs typeface="Inter"/>
                <a:sym typeface="Inter"/>
              </a:rPr>
            </a:br>
            <a:r>
              <a:rPr lang="ru-RU" sz="1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Кастомизация отдельных элементов пространств из библиотеки платформы.</a:t>
            </a:r>
            <a:br>
              <a:rPr lang="ru-RU" sz="1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1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Создание собственных виртуальных пространств.</a:t>
            </a:r>
            <a:br>
              <a:rPr lang="ru-RU" sz="1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endParaRPr lang="ru-RU" sz="10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1000"/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Модульное решение</a:t>
            </a:r>
            <a:br>
              <a:rPr lang="ru-RU" sz="1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1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Дополнительный функционал разрабатывается под задачи пользователя и внедряется в качестве модуля</a:t>
            </a:r>
            <a:r>
              <a:rPr lang="en-US" sz="1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lang="ru-RU" sz="18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1" name="Google Shape;6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15145" y="0"/>
            <a:ext cx="3472850" cy="204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0" y="1"/>
            <a:ext cx="6742596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8678804" y="1740117"/>
            <a:ext cx="70479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0" dirty="0" err="1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Виртуальные</a:t>
            </a:r>
            <a:r>
              <a:rPr lang="en-US" sz="4200" b="0" dirty="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 </a:t>
            </a:r>
            <a:r>
              <a:rPr lang="en-US" sz="4200" b="0" dirty="0" err="1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аудитории</a:t>
            </a:r>
            <a:endParaRPr sz="4200" b="0" dirty="0">
              <a:solidFill>
                <a:schemeClr val="lt1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79B6E7-F8B3-2AE5-69AB-18643013C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085681" y="461000"/>
            <a:ext cx="3419475" cy="838200"/>
          </a:xfrm>
          <a:prstGeom prst="rect">
            <a:avLst/>
          </a:prstGeom>
        </p:spPr>
      </p:pic>
      <p:sp>
        <p:nvSpPr>
          <p:cNvPr id="12" name="Google Shape;70;p9">
            <a:extLst>
              <a:ext uri="{FF2B5EF4-FFF2-40B4-BE49-F238E27FC236}">
                <a16:creationId xmlns:a16="http://schemas.microsoft.com/office/drawing/2014/main" id="{E37003C3-F00A-7CAA-DBB2-8F51AEB906E5}"/>
              </a:ext>
            </a:extLst>
          </p:cNvPr>
          <p:cNvSpPr txBox="1"/>
          <p:nvPr/>
        </p:nvSpPr>
        <p:spPr>
          <a:xfrm>
            <a:off x="8678654" y="2619858"/>
            <a:ext cx="8154000" cy="96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Позволяют повысить эффект присутствия за счёт совмещения технологий виртуальной реальности и визуализации мимики человека сидящего перед камерой.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>
            <a:off x="8066575" y="1379617"/>
            <a:ext cx="9165000" cy="2909354"/>
          </a:xfrm>
          <a:prstGeom prst="roundRect">
            <a:avLst>
              <a:gd name="adj" fmla="val 14324"/>
            </a:avLst>
          </a:prstGeom>
          <a:solidFill>
            <a:srgbClr val="8B52FF"/>
          </a:solidFill>
          <a:ln w="9525" cap="flat" cmpd="sng">
            <a:solidFill>
              <a:srgbClr val="8B5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8678654" y="2565432"/>
            <a:ext cx="8154000" cy="128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Инструмент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для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создания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интерактивного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контента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проектов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с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использованием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3D и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анимаций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который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дает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возможность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педагогам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визуализировать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свои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предметы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, а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ученикам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заниматься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цифровым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творчеством</a:t>
            </a:r>
            <a:endParaRPr sz="1800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3008" y="7277839"/>
            <a:ext cx="5563350" cy="3063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15145" y="0"/>
            <a:ext cx="3472850" cy="20496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8678654" y="1746253"/>
            <a:ext cx="70479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0" dirty="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VR-</a:t>
            </a:r>
            <a:r>
              <a:rPr lang="en-US" sz="4200" b="0" dirty="0" err="1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конструктор</a:t>
            </a:r>
            <a:endParaRPr sz="4200" b="0" dirty="0">
              <a:solidFill>
                <a:schemeClr val="lt1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74" name="Google Shape;74;p9"/>
          <p:cNvSpPr txBox="1"/>
          <p:nvPr/>
        </p:nvSpPr>
        <p:spPr>
          <a:xfrm>
            <a:off x="8385518" y="4546352"/>
            <a:ext cx="8553000" cy="273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Функции</a:t>
            </a:r>
            <a:r>
              <a:rPr lang="en-US" sz="26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2600" b="1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возможности</a:t>
            </a:r>
            <a:r>
              <a:rPr lang="en-US" sz="26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26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indent="-3683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1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1200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готовых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3D-моделей</a:t>
            </a:r>
            <a:endParaRPr sz="2200" dirty="0">
              <a:solidFill>
                <a:schemeClr val="dk1"/>
              </a:solidFill>
              <a:latin typeface="Inter"/>
              <a:ea typeface="Inter"/>
              <a:sym typeface="Inter"/>
            </a:endParaRPr>
          </a:p>
          <a:p>
            <a:pPr marL="457200" indent="-3683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1000"/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Анимация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свойств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объектов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,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находящихся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на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сцене</a:t>
            </a:r>
            <a:endParaRPr sz="2200" dirty="0">
              <a:solidFill>
                <a:schemeClr val="dk1"/>
              </a:solidFill>
              <a:latin typeface="Inter"/>
              <a:ea typeface="Inter"/>
              <a:sym typeface="Inter"/>
            </a:endParaRPr>
          </a:p>
          <a:p>
            <a:pPr marL="457200" indent="-3683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1000"/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Сохранение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сцены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в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видеофайл</a:t>
            </a:r>
            <a:endParaRPr sz="2200" dirty="0">
              <a:solidFill>
                <a:schemeClr val="dk1"/>
              </a:solidFill>
              <a:latin typeface="Inter"/>
              <a:ea typeface="Inter"/>
              <a:sym typeface="Inter"/>
            </a:endParaRPr>
          </a:p>
          <a:p>
            <a:pPr marL="457200" indent="-3683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1000"/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Поддержка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виртуальной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реальности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SteamVR</a:t>
            </a:r>
            <a:endParaRPr sz="2200" dirty="0">
              <a:solidFill>
                <a:schemeClr val="dk1"/>
              </a:solidFill>
              <a:latin typeface="Inter"/>
              <a:ea typeface="Inter"/>
              <a:sym typeface="Inter"/>
            </a:endParaRPr>
          </a:p>
          <a:p>
            <a:pPr marL="457200" indent="-3683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1000"/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Поддержка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законов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физики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в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сценах</a:t>
            </a:r>
            <a:endParaRPr sz="2200" dirty="0">
              <a:solidFill>
                <a:schemeClr val="dk1"/>
              </a:solidFill>
              <a:latin typeface="Inter"/>
              <a:ea typeface="Inter"/>
              <a:sym typeface="Inter"/>
            </a:endParaRPr>
          </a:p>
        </p:txBody>
      </p:sp>
      <p:pic>
        <p:nvPicPr>
          <p:cNvPr id="75" name="Google Shape;75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" y="8825"/>
            <a:ext cx="6517975" cy="1026934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9"/>
          <p:cNvSpPr txBox="1"/>
          <p:nvPr/>
        </p:nvSpPr>
        <p:spPr>
          <a:xfrm>
            <a:off x="8385518" y="7550459"/>
            <a:ext cx="8859000" cy="1741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Особенность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данной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разработки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заключается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в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предоставлении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простого</a:t>
            </a:r>
            <a:r>
              <a:rPr lang="en-US" sz="22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2200" b="1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понятного</a:t>
            </a:r>
            <a:r>
              <a:rPr lang="en-US" sz="22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инструмента</a:t>
            </a:r>
            <a:r>
              <a:rPr lang="en-US" sz="22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виртуальной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реальности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позволяющего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создавать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собственный</a:t>
            </a:r>
            <a:r>
              <a:rPr lang="en-US" sz="22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уникальный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контент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виртуальной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реальности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984A89-4019-D148-5513-3966EB0F93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085681" y="461000"/>
            <a:ext cx="3419475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/>
          <p:nvPr/>
        </p:nvSpPr>
        <p:spPr>
          <a:xfrm>
            <a:off x="1651675" y="1405888"/>
            <a:ext cx="15579900" cy="2242839"/>
          </a:xfrm>
          <a:prstGeom prst="roundRect">
            <a:avLst>
              <a:gd name="adj" fmla="val 16667"/>
            </a:avLst>
          </a:prstGeom>
          <a:solidFill>
            <a:srgbClr val="8B52FF"/>
          </a:solidFill>
          <a:ln w="9525" cap="flat" cmpd="sng">
            <a:solidFill>
              <a:srgbClr val="8B5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0"/>
          <p:cNvSpPr txBox="1"/>
          <p:nvPr/>
        </p:nvSpPr>
        <p:spPr>
          <a:xfrm>
            <a:off x="2105750" y="2664990"/>
            <a:ext cx="15199800" cy="648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Модуль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прокторинга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–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это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интеллектуальное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решение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которое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выполняет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функции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верификации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мониторинга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при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проведении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дистанционного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экзамена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endParaRPr sz="1800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3" name="Google Shape;8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3008" y="7223410"/>
            <a:ext cx="5563350" cy="3063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15145" y="0"/>
            <a:ext cx="3472850" cy="20496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2105757" y="1702315"/>
            <a:ext cx="125253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0" dirty="0" err="1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Модуль</a:t>
            </a:r>
            <a:r>
              <a:rPr lang="en-US" sz="4200" b="0" dirty="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 </a:t>
            </a:r>
            <a:r>
              <a:rPr lang="en-US" sz="4200" b="0" dirty="0" err="1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прокторинга</a:t>
            </a:r>
            <a:endParaRPr sz="4200" b="0" dirty="0">
              <a:solidFill>
                <a:schemeClr val="lt1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86" name="Google Shape;86;p10"/>
          <p:cNvSpPr txBox="1"/>
          <p:nvPr/>
        </p:nvSpPr>
        <p:spPr>
          <a:xfrm>
            <a:off x="2105750" y="3967895"/>
            <a:ext cx="14893800" cy="39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Функции</a:t>
            </a:r>
            <a:r>
              <a:rPr lang="en-US" sz="26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2600" b="1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возможности</a:t>
            </a:r>
            <a:r>
              <a:rPr lang="en-US" sz="26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26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indent="-3683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1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Идентификация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личности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по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лицу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при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входе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в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личный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кабинет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endParaRPr sz="2000" dirty="0">
              <a:solidFill>
                <a:schemeClr val="dk1"/>
              </a:solidFill>
              <a:latin typeface="Inter"/>
              <a:ea typeface="Inter"/>
              <a:sym typeface="Inter"/>
            </a:endParaRPr>
          </a:p>
          <a:p>
            <a:pPr marL="457200" indent="-3683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1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Определение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отсутствия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экзаменуемого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на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месте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определение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подмены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экзаменуемого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endParaRPr sz="2000" dirty="0">
              <a:solidFill>
                <a:schemeClr val="dk1"/>
              </a:solidFill>
              <a:latin typeface="Inter"/>
              <a:ea typeface="Inter"/>
              <a:sym typeface="Inter"/>
            </a:endParaRPr>
          </a:p>
          <a:p>
            <a:pPr marL="457200" indent="-3683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1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Определение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отвлечения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по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анализу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направления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головы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и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взгляда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endParaRPr sz="2000" dirty="0">
              <a:solidFill>
                <a:schemeClr val="dk1"/>
              </a:solidFill>
              <a:latin typeface="Inter"/>
              <a:ea typeface="Inter"/>
              <a:sym typeface="Inter"/>
            </a:endParaRPr>
          </a:p>
          <a:p>
            <a:pPr marL="457200" indent="-3683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1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Определение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отключения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или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зашторивания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камеры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endParaRPr sz="2000" dirty="0">
              <a:solidFill>
                <a:schemeClr val="dk1"/>
              </a:solidFill>
              <a:latin typeface="Inter"/>
              <a:ea typeface="Inter"/>
              <a:sym typeface="Inter"/>
            </a:endParaRPr>
          </a:p>
          <a:p>
            <a:pPr marL="457200" indent="-3683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1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Фиксирование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нарушений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при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проведении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экзамена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endParaRPr sz="2000" dirty="0">
              <a:solidFill>
                <a:schemeClr val="dk1"/>
              </a:solidFill>
              <a:latin typeface="Inter"/>
              <a:ea typeface="Inter"/>
              <a:sym typeface="Inter"/>
            </a:endParaRPr>
          </a:p>
          <a:p>
            <a:pPr marL="457200" indent="-3683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1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Формирование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отчета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общего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по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экзамену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endParaRPr sz="2000" dirty="0">
              <a:solidFill>
                <a:schemeClr val="dk1"/>
              </a:solidFill>
              <a:latin typeface="Inter"/>
              <a:ea typeface="Inter"/>
              <a:sym typeface="Inter"/>
            </a:endParaRPr>
          </a:p>
          <a:p>
            <a:pPr marL="457200" indent="-3683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1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Выделение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пользователей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на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которых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необходимо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обратить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внимание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endParaRPr sz="2000" dirty="0">
              <a:solidFill>
                <a:schemeClr val="dk1"/>
              </a:solidFill>
              <a:latin typeface="Inter"/>
              <a:ea typeface="Inter"/>
              <a:sym typeface="Inter"/>
            </a:endParaRPr>
          </a:p>
          <a:p>
            <a:pPr marL="457200" indent="-3683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1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Сохранение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видеоотчета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с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проведением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экзамена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</a:t>
            </a:r>
            <a:endParaRPr sz="2000" dirty="0">
              <a:solidFill>
                <a:schemeClr val="dk1"/>
              </a:solidFill>
              <a:latin typeface="Inter"/>
              <a:ea typeface="Inter"/>
              <a:sym typeface="Inter"/>
            </a:endParaRPr>
          </a:p>
          <a:p>
            <a:pPr marL="457200" indent="-3683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1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Интеграция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с </a:t>
            </a:r>
            <a:r>
              <a:rPr lang="en-US" sz="2000" dirty="0" err="1">
                <a:solidFill>
                  <a:schemeClr val="dk1"/>
                </a:solidFill>
                <a:latin typeface="Inter"/>
                <a:ea typeface="Inter"/>
                <a:sym typeface="Inter"/>
              </a:rPr>
              <a:t>платформами</a:t>
            </a:r>
            <a:r>
              <a:rPr lang="en-US" sz="20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Moodle и 1C</a:t>
            </a:r>
            <a:endParaRPr sz="2000" dirty="0">
              <a:solidFill>
                <a:schemeClr val="dk1"/>
              </a:solidFill>
              <a:latin typeface="Inter"/>
              <a:ea typeface="Inter"/>
              <a:sym typeface="Inter"/>
            </a:endParaRPr>
          </a:p>
        </p:txBody>
      </p:sp>
      <p:sp>
        <p:nvSpPr>
          <p:cNvPr id="87" name="Google Shape;87;p10"/>
          <p:cNvSpPr txBox="1"/>
          <p:nvPr/>
        </p:nvSpPr>
        <p:spPr>
          <a:xfrm>
            <a:off x="1651675" y="8257350"/>
            <a:ext cx="15654000" cy="13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Прокторинг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позволяет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полностью</a:t>
            </a:r>
            <a:r>
              <a:rPr lang="en-US" sz="22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автоматизировать</a:t>
            </a:r>
            <a:r>
              <a:rPr lang="en-US" sz="22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контроль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прохождения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дистанционных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испытаний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Наличие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продвинутых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алгоритмов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машинного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зрения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позволяют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системе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следить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за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поведением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экзаменуемых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 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автоматически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фиксировать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нарушения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давать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им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обратную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связь</a:t>
            </a:r>
            <a:r>
              <a:rPr lang="en-US" sz="2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endParaRPr sz="2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F1406C-1BD4-FE63-33A0-DEC6CAFD0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085681" y="461000"/>
            <a:ext cx="3419475" cy="838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337</Words>
  <Application>Microsoft Office PowerPoint</Application>
  <PresentationFormat>Произвольный</PresentationFormat>
  <Paragraphs>35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Inter</vt:lpstr>
      <vt:lpstr>Verdana</vt:lpstr>
      <vt:lpstr>Arial</vt:lpstr>
      <vt:lpstr>Inter ExtraBold</vt:lpstr>
      <vt:lpstr>Calibri</vt:lpstr>
      <vt:lpstr>Office Theme</vt:lpstr>
      <vt:lpstr>Презентация PowerPoint</vt:lpstr>
      <vt:lpstr>Виртуальные аудитории</vt:lpstr>
      <vt:lpstr>VR-конструктор</vt:lpstr>
      <vt:lpstr>Модуль прокторинга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Dmitry</dc:creator>
  <cp:lastModifiedBy>Коптев Дмитрий Андреевич</cp:lastModifiedBy>
  <cp:revision>3</cp:revision>
  <dcterms:modified xsi:type="dcterms:W3CDTF">2023-05-31T08:30:28Z</dcterms:modified>
</cp:coreProperties>
</file>