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87" r:id="rId2"/>
    <p:sldId id="259" r:id="rId3"/>
    <p:sldId id="315" r:id="rId4"/>
    <p:sldId id="320" r:id="rId5"/>
    <p:sldId id="30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chizhikova" initials="v" lastIdx="19" clrIdx="0">
    <p:extLst>
      <p:ext uri="{19B8F6BF-5375-455C-9EA6-DF929625EA0E}">
        <p15:presenceInfo xmlns:p15="http://schemas.microsoft.com/office/powerpoint/2012/main" userId="vchizhikova" providerId="None"/>
      </p:ext>
    </p:extLst>
  </p:cmAuthor>
  <p:cmAuthor id="2" name="Александра Деханова" initials="АД" lastIdx="48" clrIdx="1">
    <p:extLst>
      <p:ext uri="{19B8F6BF-5375-455C-9EA6-DF929625EA0E}">
        <p15:presenceInfo xmlns:p15="http://schemas.microsoft.com/office/powerpoint/2012/main" userId="91db2482c0080c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828"/>
    <a:srgbClr val="E6E6E6"/>
    <a:srgbClr val="66C2F4"/>
    <a:srgbClr val="D49DBB"/>
    <a:srgbClr val="C5C5C5"/>
    <a:srgbClr val="D2BBEB"/>
    <a:srgbClr val="B6B6B6"/>
    <a:srgbClr val="99D1EF"/>
    <a:srgbClr val="D18DB2"/>
    <a:srgbClr val="D4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4" autoAdjust="0"/>
    <p:restoredTop sz="90249" autoAdjust="0"/>
  </p:normalViewPr>
  <p:slideViewPr>
    <p:cSldViewPr snapToGrid="0">
      <p:cViewPr varScale="1">
        <p:scale>
          <a:sx n="113" d="100"/>
          <a:sy n="113" d="100"/>
        </p:scale>
        <p:origin x="800" y="176"/>
      </p:cViewPr>
      <p:guideLst>
        <p:guide orient="horz" pos="191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6E3FA-F99E-4FC0-B204-2AC62BEC6A4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3817B-2874-4DBD-A370-933400213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5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A482-B0E5-0C45-A5DB-CBAC9CE2E0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6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A482-B0E5-0C45-A5DB-CBAC9CE2E0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001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1910F-A0FB-4871-AC09-433B8753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4A18D-DE0B-4957-9AC3-891016B95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06F06-7D1D-4795-B231-D8326A41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1E4-0DF4-4726-8729-454FB9655F3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343C2-B77C-48AA-B285-91043311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D8EB7-830B-4E27-9750-7502BD99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63D6-DF6E-4079-8E00-F3AB5348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6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8638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8785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9670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818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9675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670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1417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1974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369189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D94FF-CD7C-491C-A452-460150CA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2" t="-21" r="1197" b="5560"/>
          <a:stretch/>
        </p:blipFill>
        <p:spPr>
          <a:xfrm>
            <a:off x="-10160" y="-14513"/>
            <a:ext cx="12202160" cy="687251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FE116A-F0C3-4890-9B96-43DE7B5B57A8}"/>
              </a:ext>
            </a:extLst>
          </p:cNvPr>
          <p:cNvSpPr/>
          <p:nvPr/>
        </p:nvSpPr>
        <p:spPr>
          <a:xfrm>
            <a:off x="23948" y="-14513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5F0057A9-F418-4E8C-A0C6-01448544F027}"/>
              </a:ext>
            </a:extLst>
          </p:cNvPr>
          <p:cNvSpPr txBox="1">
            <a:spLocks/>
          </p:cNvSpPr>
          <p:nvPr/>
        </p:nvSpPr>
        <p:spPr>
          <a:xfrm>
            <a:off x="553978" y="3103980"/>
            <a:ext cx="5565970" cy="13918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Комплексная цифровая </a:t>
            </a:r>
            <a:r>
              <a:rPr lang="en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AI-</a:t>
            </a:r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платформа для управления клиентским опытом</a:t>
            </a:r>
            <a:endParaRPr lang="ru-RU" sz="22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FFE342-E74B-4913-A364-7ED1E6E57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867" y="405961"/>
            <a:ext cx="2209533" cy="260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6D49ED-63AF-4780-BF2E-BEB92CAA1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362" y="4971039"/>
            <a:ext cx="13742991" cy="4020468"/>
          </a:xfrm>
          <a:prstGeom prst="rect">
            <a:avLst/>
          </a:prstGeom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725F4EBA-4013-47CB-8B36-9E8E41A0284D}"/>
              </a:ext>
            </a:extLst>
          </p:cNvPr>
          <p:cNvSpPr txBox="1">
            <a:spLocks/>
          </p:cNvSpPr>
          <p:nvPr/>
        </p:nvSpPr>
        <p:spPr>
          <a:xfrm>
            <a:off x="553978" y="367180"/>
            <a:ext cx="6533508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400" b="1" kern="0" dirty="0">
                <a:solidFill>
                  <a:srgbClr val="F268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Naumen CX</a:t>
            </a:r>
          </a:p>
        </p:txBody>
      </p:sp>
    </p:spTree>
    <p:extLst>
      <p:ext uri="{BB962C8B-B14F-4D97-AF65-F5344CB8AC3E}">
        <p14:creationId xmlns:p14="http://schemas.microsoft.com/office/powerpoint/2010/main" val="48278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1913EE-89BB-49CE-9791-82AFD1723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52" y="214511"/>
            <a:ext cx="2102848" cy="434222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F4B51F01-27A3-4746-91EB-43E61A9355AB}"/>
              </a:ext>
            </a:extLst>
          </p:cNvPr>
          <p:cNvSpPr txBox="1"/>
          <p:nvPr/>
        </p:nvSpPr>
        <p:spPr>
          <a:xfrm>
            <a:off x="731611" y="2260145"/>
            <a:ext cx="3240314" cy="68736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  <a:defRPr/>
            </a:pPr>
            <a:r>
              <a:rPr lang="ru-RU" sz="1100" spc="-5" dirty="0">
                <a:solidFill>
                  <a:prstClr val="black"/>
                </a:solidFill>
                <a:latin typeface="Verdana"/>
                <a:cs typeface="Verdana"/>
              </a:rPr>
              <a:t>Дистанционное обслуживание осуществляется как диалоговыми роботами на базе ИИ, так и операторами: сервис станет более доступным и оперативным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E2ABD7D2-6696-45FB-A690-C9F37C98234A}"/>
              </a:ext>
            </a:extLst>
          </p:cNvPr>
          <p:cNvSpPr txBox="1"/>
          <p:nvPr/>
        </p:nvSpPr>
        <p:spPr>
          <a:xfrm>
            <a:off x="731611" y="1624913"/>
            <a:ext cx="324031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100" b="1" spc="-5" dirty="0">
                <a:solidFill>
                  <a:srgbClr val="FF6600"/>
                </a:solidFill>
                <a:latin typeface="Verdana"/>
                <a:cs typeface="Verdana"/>
              </a:rPr>
              <a:t>Повышение эффективности удаленных коммуникаций с клиентами за счет гибридной модели обслуживания</a:t>
            </a:r>
            <a:endParaRPr sz="11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387094B-87A5-4060-8AF1-3DD6F8364F67}"/>
              </a:ext>
            </a:extLst>
          </p:cNvPr>
          <p:cNvSpPr txBox="1"/>
          <p:nvPr/>
        </p:nvSpPr>
        <p:spPr>
          <a:xfrm>
            <a:off x="731612" y="946886"/>
            <a:ext cx="14497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01</a:t>
            </a:r>
            <a:endParaRPr sz="4000" dirty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02E2A930-D16B-4EE5-BC18-917E192CFF38}"/>
              </a:ext>
            </a:extLst>
          </p:cNvPr>
          <p:cNvSpPr txBox="1"/>
          <p:nvPr/>
        </p:nvSpPr>
        <p:spPr>
          <a:xfrm>
            <a:off x="731611" y="3567415"/>
            <a:ext cx="14497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02</a:t>
            </a:r>
            <a:endParaRPr sz="4000" dirty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7E1B0897-A43F-4C87-8D07-5270E330B56C}"/>
              </a:ext>
            </a:extLst>
          </p:cNvPr>
          <p:cNvSpPr txBox="1"/>
          <p:nvPr/>
        </p:nvSpPr>
        <p:spPr>
          <a:xfrm>
            <a:off x="731611" y="4195791"/>
            <a:ext cx="314329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100" b="1" spc="-5" dirty="0">
                <a:solidFill>
                  <a:srgbClr val="FF6600"/>
                </a:solidFill>
                <a:latin typeface="Verdana"/>
                <a:cs typeface="Verdana"/>
              </a:rPr>
              <a:t>Снижение стоимости обслуживания при сохранении качества за счет:</a:t>
            </a:r>
            <a:endParaRPr sz="11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6F07A423-8141-4CAA-992C-BC81A23BE3DB}"/>
              </a:ext>
            </a:extLst>
          </p:cNvPr>
          <p:cNvSpPr/>
          <p:nvPr/>
        </p:nvSpPr>
        <p:spPr>
          <a:xfrm>
            <a:off x="5334000" y="946886"/>
            <a:ext cx="6553199" cy="5911114"/>
          </a:xfrm>
          <a:custGeom>
            <a:avLst/>
            <a:gdLst/>
            <a:ahLst/>
            <a:cxnLst/>
            <a:rect l="l" t="t" r="r" b="b"/>
            <a:pathLst>
              <a:path w="4156709" h="1421764">
                <a:moveTo>
                  <a:pt x="0" y="1421296"/>
                </a:moveTo>
                <a:lnTo>
                  <a:pt x="4156604" y="1421296"/>
                </a:lnTo>
                <a:lnTo>
                  <a:pt x="4156604" y="0"/>
                </a:lnTo>
                <a:lnTo>
                  <a:pt x="0" y="0"/>
                </a:lnTo>
                <a:lnTo>
                  <a:pt x="0" y="1421296"/>
                </a:lnTo>
                <a:close/>
              </a:path>
            </a:pathLst>
          </a:custGeom>
          <a:solidFill>
            <a:srgbClr val="E7E7E7">
              <a:alpha val="87000"/>
            </a:srgbClr>
          </a:solidFill>
        </p:spPr>
        <p:txBody>
          <a:bodyPr wrap="square" lIns="0" tIns="0" rIns="0" bIns="0" rtlCol="0"/>
          <a:lstStyle/>
          <a:p>
            <a:pPr algn="ctr">
              <a:defRPr/>
            </a:pPr>
            <a:endParaRPr lang="ru-RU" dirty="0">
              <a:solidFill>
                <a:srgbClr val="E6E6E6"/>
              </a:solidFill>
              <a:latin typeface="Calibri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E201AD22-1FA5-4876-B55E-C4408B1A0B2E}"/>
              </a:ext>
            </a:extLst>
          </p:cNvPr>
          <p:cNvSpPr txBox="1"/>
          <p:nvPr/>
        </p:nvSpPr>
        <p:spPr>
          <a:xfrm>
            <a:off x="731610" y="4697961"/>
            <a:ext cx="3143297" cy="107208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4150" marR="5080" indent="-171450">
              <a:lnSpc>
                <a:spcPts val="1300"/>
              </a:lnSpc>
              <a:spcBef>
                <a:spcPts val="160"/>
              </a:spcBef>
              <a:buFont typeface="Arial" panose="020B0604020202020204" pitchFamily="34" charset="0"/>
              <a:buChar char="•"/>
              <a:defRPr/>
            </a:pPr>
            <a:r>
              <a:rPr lang="ru-RU" sz="1100" spc="-5" dirty="0">
                <a:solidFill>
                  <a:prstClr val="black"/>
                </a:solidFill>
                <a:latin typeface="Verdana"/>
                <a:cs typeface="Verdana"/>
              </a:rPr>
              <a:t>обработки массовых типовых вопросов роботом</a:t>
            </a:r>
            <a:endParaRPr lang="ru-RU" sz="500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84150" marR="5080" indent="-171450">
              <a:lnSpc>
                <a:spcPts val="1300"/>
              </a:lnSpc>
              <a:spcBef>
                <a:spcPts val="160"/>
              </a:spcBef>
              <a:buFont typeface="Arial" panose="020B0604020202020204" pitchFamily="34" charset="0"/>
              <a:buChar char="•"/>
              <a:defRPr/>
            </a:pPr>
            <a:r>
              <a:rPr lang="ru-RU" sz="1100" spc="-5" dirty="0">
                <a:solidFill>
                  <a:prstClr val="black"/>
                </a:solidFill>
                <a:latin typeface="Verdana"/>
                <a:cs typeface="Verdana"/>
              </a:rPr>
              <a:t>интеллектуального выбора интерфейса обслуживания (оператор или робот)</a:t>
            </a:r>
          </a:p>
          <a:p>
            <a:pPr marL="184150" marR="5080" indent="-171450">
              <a:lnSpc>
                <a:spcPts val="1300"/>
              </a:lnSpc>
              <a:spcBef>
                <a:spcPts val="160"/>
              </a:spcBef>
              <a:buFont typeface="Arial" panose="020B0604020202020204" pitchFamily="34" charset="0"/>
              <a:buChar char="•"/>
              <a:defRPr/>
            </a:pPr>
            <a:r>
              <a:rPr lang="ru-RU" sz="1100" spc="-5" dirty="0">
                <a:solidFill>
                  <a:prstClr val="black"/>
                </a:solidFill>
                <a:latin typeface="Verdana"/>
                <a:cs typeface="Verdana"/>
              </a:rPr>
              <a:t>реализации необходимого дообучения робота силами операторов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4903F3-A79F-4F40-9170-32CD44BDD124}"/>
              </a:ext>
            </a:extLst>
          </p:cNvPr>
          <p:cNvSpPr txBox="1"/>
          <p:nvPr/>
        </p:nvSpPr>
        <p:spPr>
          <a:xfrm>
            <a:off x="5455600" y="1275181"/>
            <a:ext cx="621910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Продукт </a:t>
            </a:r>
            <a:r>
              <a:rPr lang="en-US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Naumen CX</a:t>
            </a:r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предоставляет компаниям из сегмента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b2c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 и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государственным организациям оптимальные возможности дистанционного обслуживания клиентов.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30752F-5342-4E82-BA9F-D64B29732DEB}"/>
              </a:ext>
            </a:extLst>
          </p:cNvPr>
          <p:cNvSpPr txBox="1"/>
          <p:nvPr/>
        </p:nvSpPr>
        <p:spPr>
          <a:xfrm>
            <a:off x="5455603" y="1909198"/>
            <a:ext cx="6219101" cy="347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В числе возможностей дистанционного обслуживания, которые обеспечивает продукт: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endParaRPr lang="ru-RU" sz="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 унифицированных коммуникаций в голосовых и текстовых каналах;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роботизированные определение тематики обращения по первым фразам клиента и ведение диалога (понимание естественного языка, учет контекста обращения, выделение смысла с помощью ИИ-технологий)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автоматическое распределение обращения на нужный интерфейс обработки (робот или специализированная группа операторов) в зависимости от тематики на базе моделей машинного обучения;</a:t>
            </a:r>
            <a:endParaRPr lang="ru-RU" sz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сценарии работы оператора, включающие подсказки, поля для заполнения, специализированные виджеты, информацию из внешних ИС;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опциональные персональные очереди к операторам для повышения персонализации обслуживания;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единая отчетность, включающая как данные из коммутационной платформы, так и данные, внесенные операторами в сценариях обслуживания;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использование подсказок робота-суфлера на рабочем месте оператора для ускорения обслуживания и быстрого ввода в работу операторов-новичков.</a:t>
            </a:r>
          </a:p>
        </p:txBody>
      </p:sp>
    </p:spTree>
    <p:extLst>
      <p:ext uri="{BB962C8B-B14F-4D97-AF65-F5344CB8AC3E}">
        <p14:creationId xmlns:p14="http://schemas.microsoft.com/office/powerpoint/2010/main" val="258604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8.jpg">
            <a:extLst>
              <a:ext uri="{FF2B5EF4-FFF2-40B4-BE49-F238E27FC236}">
                <a16:creationId xmlns:a16="http://schemas.microsoft.com/office/drawing/2014/main" id="{ABD8A40A-5878-4DFD-A054-A05355EDA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-1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D9F2F32D-C872-4A10-9860-8B3ED5EA6F69}"/>
              </a:ext>
            </a:extLst>
          </p:cNvPr>
          <p:cNvSpPr/>
          <p:nvPr/>
        </p:nvSpPr>
        <p:spPr>
          <a:xfrm>
            <a:off x="728663" y="1048009"/>
            <a:ext cx="3627174" cy="4817998"/>
          </a:xfrm>
          <a:custGeom>
            <a:avLst/>
            <a:gdLst/>
            <a:ahLst/>
            <a:cxnLst/>
            <a:rect l="l" t="t" r="r" b="b"/>
            <a:pathLst>
              <a:path w="4156709" h="1421764">
                <a:moveTo>
                  <a:pt x="0" y="1421296"/>
                </a:moveTo>
                <a:lnTo>
                  <a:pt x="4156604" y="1421296"/>
                </a:lnTo>
                <a:lnTo>
                  <a:pt x="4156604" y="0"/>
                </a:lnTo>
                <a:lnTo>
                  <a:pt x="0" y="0"/>
                </a:lnTo>
                <a:lnTo>
                  <a:pt x="0" y="1421296"/>
                </a:lnTo>
                <a:close/>
              </a:path>
            </a:pathLst>
          </a:custGeom>
          <a:solidFill>
            <a:srgbClr val="E7E7E7">
              <a:alpha val="87000"/>
            </a:srgbClr>
          </a:solidFill>
        </p:spPr>
        <p:txBody>
          <a:bodyPr wrap="square" lIns="0" tIns="0" rIns="0" bIns="0" rtlCol="0"/>
          <a:lstStyle/>
          <a:p>
            <a:pPr algn="ctr">
              <a:defRPr/>
            </a:pPr>
            <a:endParaRPr lang="ru-RU" dirty="0">
              <a:solidFill>
                <a:srgbClr val="E6E6E6"/>
              </a:solidFill>
              <a:latin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070CF-041E-400A-84F2-7311C798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289467"/>
            <a:ext cx="9987330" cy="6477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 и отрасли применения 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Naumen CX</a:t>
            </a:r>
            <a:endParaRPr lang="ru-RU" sz="2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81A2A82-4497-48D2-8AA6-4806A2D15940}"/>
              </a:ext>
            </a:extLst>
          </p:cNvPr>
          <p:cNvSpPr/>
          <p:nvPr/>
        </p:nvSpPr>
        <p:spPr>
          <a:xfrm>
            <a:off x="4355837" y="1048008"/>
            <a:ext cx="6312163" cy="4817998"/>
          </a:xfrm>
          <a:custGeom>
            <a:avLst/>
            <a:gdLst/>
            <a:ahLst/>
            <a:cxnLst/>
            <a:rect l="l" t="t" r="r" b="b"/>
            <a:pathLst>
              <a:path w="11878310" h="3284220">
                <a:moveTo>
                  <a:pt x="0" y="3283704"/>
                </a:moveTo>
                <a:lnTo>
                  <a:pt x="0" y="0"/>
                </a:lnTo>
                <a:lnTo>
                  <a:pt x="11877772" y="0"/>
                </a:lnTo>
                <a:lnTo>
                  <a:pt x="11877772" y="3283704"/>
                </a:lnTo>
                <a:lnTo>
                  <a:pt x="0" y="3283704"/>
                </a:lnTo>
                <a:close/>
              </a:path>
            </a:pathLst>
          </a:custGeom>
          <a:solidFill>
            <a:srgbClr val="FD671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B6C19-375D-4D88-A8BE-B3C36168CC03}"/>
              </a:ext>
            </a:extLst>
          </p:cNvPr>
          <p:cNvSpPr txBox="1"/>
          <p:nvPr/>
        </p:nvSpPr>
        <p:spPr>
          <a:xfrm>
            <a:off x="1899937" y="1785120"/>
            <a:ext cx="23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Крупные компании на рынке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b2c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8452C8-C07F-4BB6-AFE6-4A542772AFCF}"/>
              </a:ext>
            </a:extLst>
          </p:cNvPr>
          <p:cNvSpPr txBox="1"/>
          <p:nvPr/>
        </p:nvSpPr>
        <p:spPr>
          <a:xfrm>
            <a:off x="1354553" y="4228066"/>
            <a:ext cx="300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Государственные организации, которые обслуживают клиентов и население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9CB80-EADE-4CEB-9A3C-CD27182F42B4}"/>
              </a:ext>
            </a:extLst>
          </p:cNvPr>
          <p:cNvSpPr txBox="1"/>
          <p:nvPr/>
        </p:nvSpPr>
        <p:spPr>
          <a:xfrm>
            <a:off x="6084010" y="4002067"/>
            <a:ext cx="1782141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ПФР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ФСС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1E858C-69CB-428D-B995-3CAF31620995}"/>
              </a:ext>
            </a:extLst>
          </p:cNvPr>
          <p:cNvSpPr txBox="1"/>
          <p:nvPr/>
        </p:nvSpPr>
        <p:spPr>
          <a:xfrm>
            <a:off x="8209697" y="3946639"/>
            <a:ext cx="1215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ФНС</a:t>
            </a:r>
          </a:p>
          <a:p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3D3F58-75E5-453C-9BA0-41F1F0338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1709" y="5013723"/>
            <a:ext cx="540000" cy="54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26A2C6-7F9D-44F9-8046-EA0F9255954C}"/>
              </a:ext>
            </a:extLst>
          </p:cNvPr>
          <p:cNvSpPr txBox="1"/>
          <p:nvPr/>
        </p:nvSpPr>
        <p:spPr>
          <a:xfrm>
            <a:off x="6127313" y="4893261"/>
            <a:ext cx="2333266" cy="88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МВД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Минздрав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МЧС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4C56E-219F-4A8C-BB9A-7CFD69B4ADC6}"/>
              </a:ext>
            </a:extLst>
          </p:cNvPr>
          <p:cNvSpPr txBox="1"/>
          <p:nvPr/>
        </p:nvSpPr>
        <p:spPr>
          <a:xfrm>
            <a:off x="8221688" y="4865754"/>
            <a:ext cx="2333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Министерство ЖКХ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Министерство образования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A816473-9BC1-45EA-9B82-9DED86B2D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6312" y="4107731"/>
            <a:ext cx="540000" cy="54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309C2E2-525B-45C1-B87A-B15564DAF6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0045" y="2011086"/>
            <a:ext cx="432000" cy="432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4AC212-397A-4ED8-A668-CF4F1F89F0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8303" y="1324838"/>
            <a:ext cx="432000" cy="43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EFD6BE-6D08-4CFD-9CCF-F23F46A794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68303" y="2670076"/>
            <a:ext cx="432000" cy="43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BDD45-C6C5-42E7-BE3F-3113C1C34658}"/>
              </a:ext>
            </a:extLst>
          </p:cNvPr>
          <p:cNvSpPr txBox="1"/>
          <p:nvPr/>
        </p:nvSpPr>
        <p:spPr>
          <a:xfrm>
            <a:off x="5924486" y="2015953"/>
            <a:ext cx="149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Страховые компании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1CC2B-1CF1-40E5-BA29-3CC935746037}"/>
              </a:ext>
            </a:extLst>
          </p:cNvPr>
          <p:cNvSpPr txBox="1"/>
          <p:nvPr/>
        </p:nvSpPr>
        <p:spPr>
          <a:xfrm>
            <a:off x="5914962" y="1329079"/>
            <a:ext cx="1782141" cy="33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7EC3-B460-4A7A-8A1A-711C6D4D079D}"/>
              </a:ext>
            </a:extLst>
          </p:cNvPr>
          <p:cNvSpPr txBox="1"/>
          <p:nvPr/>
        </p:nvSpPr>
        <p:spPr>
          <a:xfrm>
            <a:off x="5924470" y="2651086"/>
            <a:ext cx="176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Телеком-компании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CE5239-ECBD-4EA5-A9B9-591BF41B88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87163" y="1334620"/>
            <a:ext cx="432000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898B2C-9743-4E35-8F08-21CC5BC98237}"/>
              </a:ext>
            </a:extLst>
          </p:cNvPr>
          <p:cNvSpPr txBox="1"/>
          <p:nvPr/>
        </p:nvSpPr>
        <p:spPr>
          <a:xfrm>
            <a:off x="8209698" y="1310007"/>
            <a:ext cx="219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Торговые интернет-площадки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5A569E-83C7-4A72-B741-EA798B4232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04098" y="1996105"/>
            <a:ext cx="432000" cy="432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BC7C55-AF06-4042-9831-91648C7186DE}"/>
              </a:ext>
            </a:extLst>
          </p:cNvPr>
          <p:cNvSpPr txBox="1"/>
          <p:nvPr/>
        </p:nvSpPr>
        <p:spPr>
          <a:xfrm>
            <a:off x="8219222" y="2020945"/>
            <a:ext cx="250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Производители автомобилей и техники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18B012-B8C8-4DB5-9F1B-42E4A69C1A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04098" y="2674187"/>
            <a:ext cx="432000" cy="432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7B5DD16-7B69-4788-AAEA-47E953D3A468}"/>
              </a:ext>
            </a:extLst>
          </p:cNvPr>
          <p:cNvSpPr txBox="1"/>
          <p:nvPr/>
        </p:nvSpPr>
        <p:spPr>
          <a:xfrm>
            <a:off x="8221688" y="2670077"/>
            <a:ext cx="229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Логистические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85779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FB0C8-C913-4CCA-AF6C-08E11921D8C7}"/>
              </a:ext>
            </a:extLst>
          </p:cNvPr>
          <p:cNvSpPr txBox="1">
            <a:spLocks/>
          </p:cNvSpPr>
          <p:nvPr/>
        </p:nvSpPr>
        <p:spPr>
          <a:xfrm>
            <a:off x="1008123" y="358956"/>
            <a:ext cx="7972425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Конкурентные преимущества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Naumen CX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DE8A2-DA17-43BE-BEFE-FCC14CBF1AE7}"/>
              </a:ext>
            </a:extLst>
          </p:cNvPr>
          <p:cNvSpPr txBox="1"/>
          <p:nvPr/>
        </p:nvSpPr>
        <p:spPr>
          <a:xfrm>
            <a:off x="2057741" y="5623180"/>
            <a:ext cx="34715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Российская разработка продукта</a:t>
            </a:r>
          </a:p>
          <a:p>
            <a:pPr lvl="0" algn="just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для компаний следовать стратегии импортозамещения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867B2-7FF9-47F5-B033-08EB48298FBE}"/>
              </a:ext>
            </a:extLst>
          </p:cNvPr>
          <p:cNvSpPr txBox="1"/>
          <p:nvPr/>
        </p:nvSpPr>
        <p:spPr>
          <a:xfrm>
            <a:off x="1043442" y="1465644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01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FB4CE-6B90-40E7-B6A1-50FD4A484E2A}"/>
              </a:ext>
            </a:extLst>
          </p:cNvPr>
          <p:cNvSpPr txBox="1"/>
          <p:nvPr/>
        </p:nvSpPr>
        <p:spPr>
          <a:xfrm>
            <a:off x="2060464" y="1292884"/>
            <a:ext cx="346879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Уникальность продукта</a:t>
            </a:r>
          </a:p>
          <a:p>
            <a:pPr lvl="0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На рынке нет производителей и решений, которые обеспечивают гармоничное и эффективное сочетание труда операторов и роботизированных сервисов;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CC104A-67FF-4AB4-B5D2-409755C8B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52" y="293466"/>
            <a:ext cx="2102848" cy="434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6656A3-B07C-4289-9F6E-612FB1E7F897}"/>
              </a:ext>
            </a:extLst>
          </p:cNvPr>
          <p:cNvSpPr txBox="1"/>
          <p:nvPr/>
        </p:nvSpPr>
        <p:spPr>
          <a:xfrm>
            <a:off x="6200773" y="1464258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02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AC1C8-39DF-4A0E-90F6-FF9F14D46077}"/>
              </a:ext>
            </a:extLst>
          </p:cNvPr>
          <p:cNvSpPr txBox="1"/>
          <p:nvPr/>
        </p:nvSpPr>
        <p:spPr>
          <a:xfrm>
            <a:off x="7160079" y="1292884"/>
            <a:ext cx="38127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Собственная коммутационная</a:t>
            </a:r>
          </a:p>
          <a:p>
            <a:pPr lvl="0"/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платформа уровня </a:t>
            </a:r>
            <a:r>
              <a:rPr lang="en-US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ru-RU" sz="1100" b="1" dirty="0" err="1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nterprise</a:t>
            </a:r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0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Включает рабочее место оператора, дает возможность работы с голосовыми и текстовыми каналами, простого масштабирования КЦ, </a:t>
            </a:r>
            <a:r>
              <a:rPr lang="ru-RU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омниканального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 обслуживания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FC1DE-FDDE-4F4A-8820-74B496C92CF9}"/>
              </a:ext>
            </a:extLst>
          </p:cNvPr>
          <p:cNvSpPr txBox="1"/>
          <p:nvPr/>
        </p:nvSpPr>
        <p:spPr>
          <a:xfrm>
            <a:off x="1043442" y="2821023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03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B8563-A679-4614-9FCB-63987E820621}"/>
              </a:ext>
            </a:extLst>
          </p:cNvPr>
          <p:cNvSpPr txBox="1"/>
          <p:nvPr/>
        </p:nvSpPr>
        <p:spPr>
          <a:xfrm>
            <a:off x="2060463" y="2716369"/>
            <a:ext cx="34688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Настройка сценариев обслуживания </a:t>
            </a:r>
          </a:p>
          <a:p>
            <a:pPr lvl="0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Значительно снижает стоимость настройки новых сценариев, позволяет легко и оперативно запускать новые сценарии и корректировать существующие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1C1D4-CF0C-45B1-A808-1E963357B240}"/>
              </a:ext>
            </a:extLst>
          </p:cNvPr>
          <p:cNvSpPr txBox="1"/>
          <p:nvPr/>
        </p:nvSpPr>
        <p:spPr>
          <a:xfrm>
            <a:off x="7121978" y="2790994"/>
            <a:ext cx="385082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 только </a:t>
            </a:r>
            <a:r>
              <a:rPr lang="ru-RU" sz="1100" b="1" dirty="0" err="1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</a:t>
            </a:r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Source</a:t>
            </a:r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 в качестве инфраструктурного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(операционная система, база данных) – снижение ТСО за счет отсутствия проприетарного платного прикладного и системного ПО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A1E90-8CB3-482C-9DF0-609BF7DB5120}"/>
              </a:ext>
            </a:extLst>
          </p:cNvPr>
          <p:cNvSpPr txBox="1"/>
          <p:nvPr/>
        </p:nvSpPr>
        <p:spPr>
          <a:xfrm>
            <a:off x="6171178" y="2901367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04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3358F-DCCB-4C90-8D40-AEE3929A73AC}"/>
              </a:ext>
            </a:extLst>
          </p:cNvPr>
          <p:cNvSpPr txBox="1"/>
          <p:nvPr/>
        </p:nvSpPr>
        <p:spPr>
          <a:xfrm>
            <a:off x="1008123" y="4244508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05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C82689-49EA-4731-BDA9-1C86BF50B9D6}"/>
              </a:ext>
            </a:extLst>
          </p:cNvPr>
          <p:cNvSpPr txBox="1"/>
          <p:nvPr/>
        </p:nvSpPr>
        <p:spPr>
          <a:xfrm>
            <a:off x="1043442" y="5559910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07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BE1892-CFEA-4B81-9B91-E866564B8616}"/>
              </a:ext>
            </a:extLst>
          </p:cNvPr>
          <p:cNvSpPr txBox="1"/>
          <p:nvPr/>
        </p:nvSpPr>
        <p:spPr>
          <a:xfrm>
            <a:off x="2061485" y="4161108"/>
            <a:ext cx="346777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работы в закрытом контуре компании</a:t>
            </a:r>
          </a:p>
          <a:p>
            <a:pPr lvl="0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Не облачное решение, которое обеспечивает требования внутренней службы информационной безопасности;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173B3-8CAB-4052-9D42-C33C92898C34}"/>
              </a:ext>
            </a:extLst>
          </p:cNvPr>
          <p:cNvSpPr txBox="1"/>
          <p:nvPr/>
        </p:nvSpPr>
        <p:spPr>
          <a:xfrm>
            <a:off x="7121807" y="4219181"/>
            <a:ext cx="385099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rgbClr val="FD67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Панель оперативного мониторинга и управления</a:t>
            </a:r>
          </a:p>
          <a:p>
            <a:pPr lvl="0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Онлайн-мониторинг качества работы роботизированных сервисов в разрезе тематик и переключения обслуживания с роботов на специализированную группу операторов в случае падения качества;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FB0BD9-E5B3-4200-9340-6A896DAA568B}"/>
              </a:ext>
            </a:extLst>
          </p:cNvPr>
          <p:cNvSpPr txBox="1"/>
          <p:nvPr/>
        </p:nvSpPr>
        <p:spPr>
          <a:xfrm>
            <a:off x="6171178" y="4289103"/>
            <a:ext cx="112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4000" b="1" dirty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06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4516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334DE98-F103-4C6F-BE43-B68736C40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22393"/>
              </p:ext>
            </p:extLst>
          </p:nvPr>
        </p:nvGraphicFramePr>
        <p:xfrm>
          <a:off x="1014413" y="1257300"/>
          <a:ext cx="10415587" cy="50196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99893">
                  <a:extLst>
                    <a:ext uri="{9D8B030D-6E8A-4147-A177-3AD203B41FA5}">
                      <a16:colId xmlns:a16="http://schemas.microsoft.com/office/drawing/2014/main" val="4199577331"/>
                    </a:ext>
                  </a:extLst>
                </a:gridCol>
                <a:gridCol w="2140312">
                  <a:extLst>
                    <a:ext uri="{9D8B030D-6E8A-4147-A177-3AD203B41FA5}">
                      <a16:colId xmlns:a16="http://schemas.microsoft.com/office/drawing/2014/main" val="2705429690"/>
                    </a:ext>
                  </a:extLst>
                </a:gridCol>
                <a:gridCol w="4175382">
                  <a:extLst>
                    <a:ext uri="{9D8B030D-6E8A-4147-A177-3AD203B41FA5}">
                      <a16:colId xmlns:a16="http://schemas.microsoft.com/office/drawing/2014/main" val="3474620215"/>
                    </a:ext>
                  </a:extLst>
                </a:gridCol>
              </a:tblGrid>
              <a:tr h="3257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Суть эффекта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Отрасли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Ожидаемый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KPI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11630"/>
                  </a:ext>
                </a:extLst>
              </a:tr>
              <a:tr h="12389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Повышение доступности сервисов и прозрачности взаимодействия с гражданами за счет подключения цифровых каналов и автоматизации коммуникаций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Естественные монополии, госсектор, здравоохранение,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24/7 доступность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сервисов и служб поддержки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 10 до 30%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снижение издержек</a:t>
                      </a:r>
                    </a:p>
                  </a:txBody>
                  <a:tcPr anchor="ctr">
                    <a:solidFill>
                      <a:srgbClr val="FD6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3442"/>
                  </a:ext>
                </a:extLst>
              </a:tr>
              <a:tr h="10483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Предотвращение эмоционального выгорания от выполнения рутинной работы и переключение сотрудников на интеллектуальные задачи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Госсектор, здравоохранение, транспорт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Экономия от 5 до 50% персонала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зависимости от объема типовых операций</a:t>
                      </a:r>
                    </a:p>
                  </a:txBody>
                  <a:tcPr anchor="ctr">
                    <a:solidFill>
                      <a:srgbClr val="FD6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61766"/>
                  </a:ext>
                </a:extLst>
              </a:tr>
              <a:tr h="11402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Сохранение уровня сервиса и улучшение клиентского опыта в условиях пикового спроса и высоких нагрузок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Ритейл и логистика, госсектор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 100% снижение нагрузки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по выделенным тематикам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Повышение конкурентоспособности российских компаний в условиях глобализации торговли</a:t>
                      </a:r>
                    </a:p>
                  </a:txBody>
                  <a:tcPr anchor="ctr">
                    <a:solidFill>
                      <a:srgbClr val="FD6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85975"/>
                  </a:ext>
                </a:extLst>
              </a:tr>
              <a:tr h="12389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Качественное дистанционное обслуживание простимулирует развитие цифровых продуктов, весь жизненный цикл которых нематериален и реализован в электронных системах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Телеком, </a:t>
                      </a:r>
                    </a:p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здравоохранение,</a:t>
                      </a:r>
                    </a:p>
                    <a:p>
                      <a:pPr algn="l"/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финансовые организации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Рост выручки от сегмента цифровых продуктов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 общей структуре выручки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Сокращение ресурсных затрат</a:t>
                      </a:r>
                    </a:p>
                  </a:txBody>
                  <a:tcPr anchor="ctr">
                    <a:solidFill>
                      <a:srgbClr val="FD67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435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C04E8-F433-40F7-90FB-D6F0E89F2CE0}"/>
              </a:ext>
            </a:extLst>
          </p:cNvPr>
          <p:cNvSpPr txBox="1"/>
          <p:nvPr/>
        </p:nvSpPr>
        <p:spPr>
          <a:xfrm>
            <a:off x="1014413" y="389134"/>
            <a:ext cx="6425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Эффекты внедрения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Naumen CX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968A0D-D928-4046-8A29-A841751A5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52" y="293466"/>
            <a:ext cx="2102848" cy="4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19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15080</TotalTime>
  <Words>575</Words>
  <Application>Microsoft Macintosh PowerPoint</Application>
  <PresentationFormat>Широкоэкранный</PresentationFormat>
  <Paragraphs>83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Simple Light</vt:lpstr>
      <vt:lpstr>Презентация PowerPoint</vt:lpstr>
      <vt:lpstr>Презентация PowerPoint</vt:lpstr>
      <vt:lpstr>Области и отрасли применения Naumen CX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Naumen Erudite</dc:title>
  <dc:creator>vchizhikova</dc:creator>
  <cp:lastModifiedBy>agusev</cp:lastModifiedBy>
  <cp:revision>394</cp:revision>
  <dcterms:created xsi:type="dcterms:W3CDTF">2020-03-03T13:55:02Z</dcterms:created>
  <dcterms:modified xsi:type="dcterms:W3CDTF">2023-05-22T07:21:48Z</dcterms:modified>
</cp:coreProperties>
</file>